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webextensions/taskpanes.xml" ContentType="application/vnd.ms-office.webextensiontaskpan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6.xml" ContentType="application/vnd.openxmlformats-officedocument.presentationml.notesSlide+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3" r:id="rId1"/>
  </p:sldMasterIdLst>
  <p:notesMasterIdLst>
    <p:notesMasterId r:id="rId41"/>
  </p:notesMasterIdLst>
  <p:sldIdLst>
    <p:sldId id="897" r:id="rId2"/>
    <p:sldId id="900" r:id="rId3"/>
    <p:sldId id="901" r:id="rId4"/>
    <p:sldId id="902" r:id="rId5"/>
    <p:sldId id="903" r:id="rId6"/>
    <p:sldId id="904" r:id="rId7"/>
    <p:sldId id="905" r:id="rId8"/>
    <p:sldId id="906" r:id="rId9"/>
    <p:sldId id="907" r:id="rId10"/>
    <p:sldId id="908" r:id="rId11"/>
    <p:sldId id="910" r:id="rId12"/>
    <p:sldId id="911" r:id="rId13"/>
    <p:sldId id="912" r:id="rId14"/>
    <p:sldId id="913" r:id="rId15"/>
    <p:sldId id="909" r:id="rId16"/>
    <p:sldId id="875" r:id="rId17"/>
    <p:sldId id="876" r:id="rId18"/>
    <p:sldId id="877" r:id="rId19"/>
    <p:sldId id="878" r:id="rId20"/>
    <p:sldId id="879" r:id="rId21"/>
    <p:sldId id="880" r:id="rId22"/>
    <p:sldId id="915" r:id="rId23"/>
    <p:sldId id="882" r:id="rId24"/>
    <p:sldId id="883" r:id="rId25"/>
    <p:sldId id="884" r:id="rId26"/>
    <p:sldId id="885" r:id="rId27"/>
    <p:sldId id="886" r:id="rId28"/>
    <p:sldId id="887" r:id="rId29"/>
    <p:sldId id="916" r:id="rId30"/>
    <p:sldId id="888" r:id="rId31"/>
    <p:sldId id="889" r:id="rId32"/>
    <p:sldId id="890" r:id="rId33"/>
    <p:sldId id="891" r:id="rId34"/>
    <p:sldId id="892" r:id="rId35"/>
    <p:sldId id="893" r:id="rId36"/>
    <p:sldId id="894" r:id="rId37"/>
    <p:sldId id="895" r:id="rId38"/>
    <p:sldId id="896" r:id="rId39"/>
    <p:sldId id="899" r:id="rId40"/>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F00FF"/>
    <a:srgbClr val="FDFD7F"/>
    <a:srgbClr val="FF9900"/>
    <a:srgbClr val="13D8DD"/>
    <a:srgbClr val="FFFF00"/>
    <a:srgbClr val="0033CC"/>
    <a:srgbClr val="FF0066"/>
    <a:srgbClr val="E97D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7136" autoAdjust="0"/>
  </p:normalViewPr>
  <p:slideViewPr>
    <p:cSldViewPr snapToGrid="0">
      <p:cViewPr varScale="1">
        <p:scale>
          <a:sx n="83" d="100"/>
          <a:sy n="83" d="100"/>
        </p:scale>
        <p:origin x="-168"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atin typeface="Arial" pitchFamily="34" charset="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atin typeface="Arial" pitchFamily="34" charset="0"/>
                <a:cs typeface="+mn-cs"/>
              </a:defRPr>
            </a:lvl1pPr>
          </a:lstStyle>
          <a:p>
            <a:pPr>
              <a:defRPr/>
            </a:pPr>
            <a:fld id="{932E633A-BD2A-4BB4-90B9-68F76322DC93}" type="datetimeFigureOut">
              <a:rPr lang="en-US"/>
              <a:pPr>
                <a:defRPr/>
              </a:pPr>
              <a:t>9/28/2022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atin typeface="Arial" pitchFamily="34" charset="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lvl1pPr>
          </a:lstStyle>
          <a:p>
            <a:fld id="{E85679CD-A8B5-4584-9D70-394C6F95D8BC}" type="slidenum">
              <a:rPr lang="en-US" altLang="en-US"/>
              <a:pPr/>
              <a:t>‹#›</a:t>
            </a:fld>
            <a:endParaRPr lang="en-US" altLang="en-US"/>
          </a:p>
        </p:txBody>
      </p:sp>
    </p:spTree>
    <p:extLst>
      <p:ext uri="{BB962C8B-B14F-4D97-AF65-F5344CB8AC3E}">
        <p14:creationId xmlns="" xmlns:p14="http://schemas.microsoft.com/office/powerpoint/2010/main" val="21076654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679CD-A8B5-4584-9D70-394C6F95D8BC}" type="slidenum">
              <a:rPr lang="en-US" altLang="en-US" smtClean="0"/>
              <a:pPr/>
              <a:t>18</a:t>
            </a:fld>
            <a:endParaRPr lang="en-US" altLang="en-US"/>
          </a:p>
        </p:txBody>
      </p:sp>
    </p:spTree>
    <p:extLst>
      <p:ext uri="{BB962C8B-B14F-4D97-AF65-F5344CB8AC3E}">
        <p14:creationId xmlns="" xmlns:p14="http://schemas.microsoft.com/office/powerpoint/2010/main" val="3665936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p:txBody>
          <a:bodyPr/>
          <a:lstStyle/>
          <a:p>
            <a:pPr>
              <a:defRPr/>
            </a:pPr>
            <a:fld id="{31D0EC06-F770-4E98-8901-14BB19B70F57}" type="slidenum">
              <a:rPr lang="de-DE" smtClean="0"/>
              <a:pPr>
                <a:defRPr/>
              </a:pPr>
              <a:t>31</a:t>
            </a:fld>
            <a:endParaRPr lang="de-DE" smtClean="0"/>
          </a:p>
        </p:txBody>
      </p:sp>
      <p:sp>
        <p:nvSpPr>
          <p:cNvPr id="49155" name="Rectangle 2"/>
          <p:cNvSpPr>
            <a:spLocks noGrp="1" noRot="1" noChangeAspect="1" noChangeArrowheads="1" noTextEdit="1"/>
          </p:cNvSpPr>
          <p:nvPr>
            <p:ph type="sldImg"/>
          </p:nvPr>
        </p:nvSpPr>
        <p:spPr>
          <a:xfrm>
            <a:off x="381000" y="685800"/>
            <a:ext cx="6096000" cy="3429000"/>
          </a:xfrm>
          <a:ln/>
        </p:spPr>
      </p:sp>
      <p:sp>
        <p:nvSpPr>
          <p:cNvPr id="49156"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extLst>
      <p:ext uri="{BB962C8B-B14F-4D97-AF65-F5344CB8AC3E}">
        <p14:creationId xmlns="" xmlns:p14="http://schemas.microsoft.com/office/powerpoint/2010/main" val="397923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C0916181-E72C-424E-87BA-E222F2268FDC}" type="slidenum">
              <a:rPr lang="de-DE" smtClean="0"/>
              <a:pPr>
                <a:defRPr/>
              </a:pPr>
              <a:t>32</a:t>
            </a:fld>
            <a:endParaRPr lang="de-DE" smtClean="0"/>
          </a:p>
        </p:txBody>
      </p:sp>
      <p:sp>
        <p:nvSpPr>
          <p:cNvPr id="50179" name="Rectangle 2"/>
          <p:cNvSpPr>
            <a:spLocks noGrp="1" noRot="1" noChangeAspect="1" noChangeArrowheads="1" noTextEdit="1"/>
          </p:cNvSpPr>
          <p:nvPr>
            <p:ph type="sldImg"/>
          </p:nvPr>
        </p:nvSpPr>
        <p:spPr>
          <a:xfrm>
            <a:off x="381000" y="685800"/>
            <a:ext cx="6096000" cy="3429000"/>
          </a:xfrm>
          <a:ln/>
        </p:spPr>
      </p:sp>
      <p:sp>
        <p:nvSpPr>
          <p:cNvPr id="50180"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extLst>
      <p:ext uri="{BB962C8B-B14F-4D97-AF65-F5344CB8AC3E}">
        <p14:creationId xmlns="" xmlns:p14="http://schemas.microsoft.com/office/powerpoint/2010/main" val="3690152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37833319-2229-4C3C-BCC8-06F861B78E15}" type="slidenum">
              <a:rPr lang="en-US">
                <a:latin typeface="Arial" pitchFamily="34" charset="0"/>
              </a:rPr>
              <a:pPr/>
              <a:t>34</a:t>
            </a:fld>
            <a:endParaRPr lang="en-US">
              <a:latin typeface="Arial" pitchFamily="34" charset="0"/>
            </a:endParaRPr>
          </a:p>
        </p:txBody>
      </p:sp>
      <p:sp>
        <p:nvSpPr>
          <p:cNvPr id="43011" name="Rectangle 2"/>
          <p:cNvSpPr>
            <a:spLocks noGrp="1" noRot="1" noChangeAspect="1" noChangeArrowheads="1" noTextEdit="1"/>
          </p:cNvSpPr>
          <p:nvPr>
            <p:ph type="sldImg"/>
          </p:nvPr>
        </p:nvSpPr>
        <p:spPr>
          <a:xfrm>
            <a:off x="382588" y="685800"/>
            <a:ext cx="6096000" cy="3429000"/>
          </a:xfrm>
          <a:ln/>
        </p:spPr>
      </p:sp>
      <p:sp>
        <p:nvSpPr>
          <p:cNvPr id="43012" name="Rectangle 3"/>
          <p:cNvSpPr>
            <a:spLocks noGrp="1" noChangeArrowheads="1"/>
          </p:cNvSpPr>
          <p:nvPr>
            <p:ph type="body" idx="1"/>
          </p:nvPr>
        </p:nvSpPr>
        <p:spPr>
          <a:xfrm>
            <a:off x="687388" y="4343400"/>
            <a:ext cx="5483225" cy="4114800"/>
          </a:xfrm>
          <a:noFill/>
          <a:ln/>
        </p:spPr>
        <p:txBody>
          <a:bodyPr/>
          <a:lstStyle/>
          <a:p>
            <a:pPr eaLnBrk="1" hangingPunct="1"/>
            <a:endParaRPr lang="en-US" smtClean="0">
              <a:latin typeface="Arial" pitchFamily="34" charset="0"/>
            </a:endParaRPr>
          </a:p>
        </p:txBody>
      </p:sp>
    </p:spTree>
    <p:extLst>
      <p:ext uri="{BB962C8B-B14F-4D97-AF65-F5344CB8AC3E}">
        <p14:creationId xmlns="" xmlns:p14="http://schemas.microsoft.com/office/powerpoint/2010/main" val="74286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00BC935-5B7D-4762-A50D-C9720AC0677A}" type="slidenum">
              <a:rPr lang="en-US">
                <a:latin typeface="Arial" pitchFamily="34" charset="0"/>
              </a:rPr>
              <a:pPr/>
              <a:t>35</a:t>
            </a:fld>
            <a:endParaRPr lang="en-US">
              <a:latin typeface="Arial" pitchFamily="34" charset="0"/>
            </a:endParaRPr>
          </a:p>
        </p:txBody>
      </p:sp>
      <p:sp>
        <p:nvSpPr>
          <p:cNvPr id="38915" name="Rectangle 2"/>
          <p:cNvSpPr>
            <a:spLocks noGrp="1" noRot="1" noChangeAspect="1" noChangeArrowheads="1" noTextEdit="1"/>
          </p:cNvSpPr>
          <p:nvPr>
            <p:ph type="sldImg"/>
          </p:nvPr>
        </p:nvSpPr>
        <p:spPr>
          <a:xfrm>
            <a:off x="381000" y="685800"/>
            <a:ext cx="6096000" cy="3429000"/>
          </a:xfrm>
          <a:ln/>
        </p:spPr>
      </p:sp>
      <p:sp>
        <p:nvSpPr>
          <p:cNvPr id="38916" name="Rectangle 3"/>
          <p:cNvSpPr>
            <a:spLocks noGrp="1" noChangeArrowheads="1"/>
          </p:cNvSpPr>
          <p:nvPr>
            <p:ph type="body" idx="1"/>
          </p:nvPr>
        </p:nvSpPr>
        <p:spPr>
          <a:noFill/>
          <a:ln/>
        </p:spPr>
        <p:txBody>
          <a:bodyPr/>
          <a:lstStyle/>
          <a:p>
            <a:pPr eaLnBrk="1" hangingPunct="1"/>
            <a:r>
              <a:rPr lang="en-US" smtClean="0">
                <a:latin typeface="Arial" pitchFamily="34" charset="0"/>
              </a:rPr>
              <a:t>Modified Slide</a:t>
            </a:r>
          </a:p>
          <a:p>
            <a:pPr eaLnBrk="1" hangingPunct="1"/>
            <a:endParaRPr lang="en-US" smtClean="0">
              <a:latin typeface="Arial" pitchFamily="34" charset="0"/>
            </a:endParaRPr>
          </a:p>
        </p:txBody>
      </p:sp>
    </p:spTree>
    <p:extLst>
      <p:ext uri="{BB962C8B-B14F-4D97-AF65-F5344CB8AC3E}">
        <p14:creationId xmlns="" xmlns:p14="http://schemas.microsoft.com/office/powerpoint/2010/main" val="1445756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ABA1623A-15E3-4FCE-9A8A-36DB78D42BD4}" type="slidenum">
              <a:rPr lang="en-US"/>
              <a:pPr/>
              <a:t>37</a:t>
            </a:fld>
            <a:endParaRPr lang="en-US"/>
          </a:p>
        </p:txBody>
      </p:sp>
      <p:sp>
        <p:nvSpPr>
          <p:cNvPr id="37891" name="Rectangle 2"/>
          <p:cNvSpPr>
            <a:spLocks noGrp="1" noRot="1" noChangeAspect="1" noChangeArrowheads="1" noTextEdit="1"/>
          </p:cNvSpPr>
          <p:nvPr>
            <p:ph type="sldImg"/>
          </p:nvPr>
        </p:nvSpPr>
        <p:spPr>
          <a:xfrm>
            <a:off x="381000" y="685800"/>
            <a:ext cx="6096000" cy="3429000"/>
          </a:xfrm>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 xmlns:p14="http://schemas.microsoft.com/office/powerpoint/2010/main" val="146931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1206500" y="2155826"/>
            <a:ext cx="9753600" cy="277177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1206501" y="2144714"/>
            <a:ext cx="302684" cy="2782887"/>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625600" y="3886200"/>
            <a:ext cx="9144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8534400" y="6354763"/>
            <a:ext cx="3048000" cy="366712"/>
          </a:xfrm>
        </p:spPr>
        <p:txBody>
          <a:bodyPr/>
          <a:lstStyle>
            <a:lvl1pPr>
              <a:defRPr sz="1400"/>
            </a:lvl1pPr>
          </a:lstStyle>
          <a:p>
            <a:pPr>
              <a:defRPr/>
            </a:pPr>
            <a:endParaRPr lang="en-US"/>
          </a:p>
        </p:txBody>
      </p:sp>
      <p:sp>
        <p:nvSpPr>
          <p:cNvPr id="11" name="Footer Placeholder 16"/>
          <p:cNvSpPr>
            <a:spLocks noGrp="1"/>
          </p:cNvSpPr>
          <p:nvPr>
            <p:ph type="ftr" sz="quarter" idx="11"/>
          </p:nvPr>
        </p:nvSpPr>
        <p:spPr>
          <a:xfrm>
            <a:off x="3865033" y="6354763"/>
            <a:ext cx="4633384" cy="366712"/>
          </a:xfrm>
        </p:spPr>
        <p:txBody>
          <a:bodyPr/>
          <a:lstStyle>
            <a:lvl1pPr>
              <a:defRPr/>
            </a:lvl1pPr>
          </a:lstStyle>
          <a:p>
            <a:pPr>
              <a:defRPr/>
            </a:pPr>
            <a:endParaRPr lang="en-US"/>
          </a:p>
        </p:txBody>
      </p:sp>
      <p:sp>
        <p:nvSpPr>
          <p:cNvPr id="12" name="Slide Number Placeholder 28"/>
          <p:cNvSpPr>
            <a:spLocks noGrp="1"/>
          </p:cNvSpPr>
          <p:nvPr>
            <p:ph type="sldNum" sz="quarter" idx="12"/>
          </p:nvPr>
        </p:nvSpPr>
        <p:spPr>
          <a:xfrm>
            <a:off x="1621367" y="6354763"/>
            <a:ext cx="1625600" cy="366712"/>
          </a:xfrm>
        </p:spPr>
        <p:txBody>
          <a:bodyPr/>
          <a:lstStyle>
            <a:lvl1pPr>
              <a:defRPr/>
            </a:lvl1pPr>
          </a:lstStyle>
          <a:p>
            <a:fld id="{29454692-EB53-43A4-B966-9690B1944543}" type="slidenum">
              <a:rPr lang="en-US" altLang="en-US"/>
              <a:pPr/>
              <a:t>‹#›</a:t>
            </a:fld>
            <a:endParaRPr lang="en-US" altLang="en-US"/>
          </a:p>
        </p:txBody>
      </p:sp>
    </p:spTree>
    <p:extLst>
      <p:ext uri="{BB962C8B-B14F-4D97-AF65-F5344CB8AC3E}">
        <p14:creationId xmlns="" xmlns:p14="http://schemas.microsoft.com/office/powerpoint/2010/main" val="857342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fld id="{C2AF33B7-6D91-484E-8D27-552784AD770A}" type="slidenum">
              <a:rPr lang="en-US" altLang="en-US"/>
              <a:pPr/>
              <a:t>‹#›</a:t>
            </a:fld>
            <a:endParaRPr lang="en-US" altLang="en-US"/>
          </a:p>
        </p:txBody>
      </p:sp>
    </p:spTree>
    <p:extLst>
      <p:ext uri="{BB962C8B-B14F-4D97-AF65-F5344CB8AC3E}">
        <p14:creationId xmlns="" xmlns:p14="http://schemas.microsoft.com/office/powerpoint/2010/main" val="2277031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5" name="Isosceles Triangle 4"/>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5"/>
          <p:cNvSpPr>
            <a:spLocks noChangeShapeType="1"/>
          </p:cNvSpPr>
          <p:nvPr/>
        </p:nvSpPr>
        <p:spPr bwMode="auto">
          <a:xfrm rot="5400000">
            <a:off x="5816071"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9C91B0C4-E452-4F8B-99A3-9E17E2AD8E4C}" type="slidenum">
              <a:rPr lang="en-US" altLang="en-US"/>
              <a:pPr/>
              <a:t>‹#›</a:t>
            </a:fld>
            <a:endParaRPr lang="en-US" altLang="en-US"/>
          </a:p>
        </p:txBody>
      </p:sp>
    </p:spTree>
    <p:extLst>
      <p:ext uri="{BB962C8B-B14F-4D97-AF65-F5344CB8AC3E}">
        <p14:creationId xmlns="" xmlns:p14="http://schemas.microsoft.com/office/powerpoint/2010/main" val="2601692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09600" y="6245225"/>
            <a:ext cx="2844800" cy="47625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8737600" y="6245225"/>
            <a:ext cx="2844800" cy="476250"/>
          </a:xfrm>
        </p:spPr>
        <p:txBody>
          <a:bodyPr/>
          <a:lstStyle>
            <a:lvl1pPr>
              <a:defRPr/>
            </a:lvl1pPr>
          </a:lstStyle>
          <a:p>
            <a:fld id="{107B8FD6-8FB2-44E5-BD19-324AAEB4648C}" type="slidenum">
              <a:rPr lang="en-US" altLang="en-US"/>
              <a:pPr/>
              <a:t>‹#›</a:t>
            </a:fld>
            <a:endParaRPr lang="en-US" altLang="en-US"/>
          </a:p>
        </p:txBody>
      </p:sp>
    </p:spTree>
    <p:extLst>
      <p:ext uri="{BB962C8B-B14F-4D97-AF65-F5344CB8AC3E}">
        <p14:creationId xmlns="" xmlns:p14="http://schemas.microsoft.com/office/powerpoint/2010/main" val="41871366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19667" y="263525"/>
            <a:ext cx="8187267" cy="80803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711201" y="1544639"/>
            <a:ext cx="10945284" cy="2263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1201" y="3960813"/>
            <a:ext cx="10945284" cy="2265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1308459033"/>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1371600"/>
          </a:xfrm>
        </p:spPr>
        <p:txBody>
          <a:bodyPr/>
          <a:lstStyle/>
          <a:p>
            <a:r>
              <a:rPr lang="en-US" smtClean="0"/>
              <a:t>Click to edit Master title style</a:t>
            </a:r>
            <a:endParaRPr lang="sr-Latn-CS"/>
          </a:p>
        </p:txBody>
      </p:sp>
      <p:sp>
        <p:nvSpPr>
          <p:cNvPr id="3" name="Text Placeholder 2"/>
          <p:cNvSpPr>
            <a:spLocks noGrp="1"/>
          </p:cNvSpPr>
          <p:nvPr>
            <p:ph type="body" sz="half" idx="1"/>
          </p:nvPr>
        </p:nvSpPr>
        <p:spPr>
          <a:xfrm>
            <a:off x="609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6197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Footer Placeholder 4"/>
          <p:cNvSpPr>
            <a:spLocks noGrp="1"/>
          </p:cNvSpPr>
          <p:nvPr>
            <p:ph type="ftr" sz="quarter" idx="10"/>
          </p:nvPr>
        </p:nvSpPr>
        <p:spPr>
          <a:xfrm>
            <a:off x="4165600" y="6248400"/>
            <a:ext cx="3860800" cy="457200"/>
          </a:xfrm>
        </p:spPr>
        <p:txBody>
          <a:bodyPr/>
          <a:lstStyle>
            <a:lvl1pPr>
              <a:defRPr/>
            </a:lvl1pPr>
          </a:lstStyle>
          <a:p>
            <a:endParaRPr lang="en-US"/>
          </a:p>
        </p:txBody>
      </p:sp>
      <p:sp>
        <p:nvSpPr>
          <p:cNvPr id="6" name="Slide Number Placeholder 5"/>
          <p:cNvSpPr>
            <a:spLocks noGrp="1"/>
          </p:cNvSpPr>
          <p:nvPr>
            <p:ph type="sldNum" sz="quarter" idx="11"/>
          </p:nvPr>
        </p:nvSpPr>
        <p:spPr>
          <a:xfrm>
            <a:off x="8737600" y="6248400"/>
            <a:ext cx="2844800" cy="457200"/>
          </a:xfrm>
        </p:spPr>
        <p:txBody>
          <a:bodyPr/>
          <a:lstStyle>
            <a:lvl1pPr>
              <a:defRPr/>
            </a:lvl1pPr>
          </a:lstStyle>
          <a:p>
            <a:fld id="{F63CDDE2-B692-4834-9F62-7CF396D8EAF8}" type="slidenum">
              <a:rPr lang="en-US"/>
              <a:pPr/>
              <a:t>‹#›</a:t>
            </a:fld>
            <a:endParaRPr lang="en-US"/>
          </a:p>
        </p:txBody>
      </p:sp>
      <p:sp>
        <p:nvSpPr>
          <p:cNvPr id="7" name="Date Placeholder 6"/>
          <p:cNvSpPr>
            <a:spLocks noGrp="1"/>
          </p:cNvSpPr>
          <p:nvPr>
            <p:ph type="dt" sz="half" idx="12"/>
          </p:nvPr>
        </p:nvSpPr>
        <p:spPr>
          <a:xfrm>
            <a:off x="609600" y="6245225"/>
            <a:ext cx="2844800" cy="476250"/>
          </a:xfrm>
        </p:spPr>
        <p:txBody>
          <a:bodyPr/>
          <a:lstStyle>
            <a:lvl1pPr>
              <a:defRPr/>
            </a:lvl1pPr>
          </a:lstStyle>
          <a:p>
            <a:endParaRPr lang="en-US"/>
          </a:p>
        </p:txBody>
      </p:sp>
    </p:spTree>
    <p:extLst>
      <p:ext uri="{BB962C8B-B14F-4D97-AF65-F5344CB8AC3E}">
        <p14:creationId xmlns="" xmlns:p14="http://schemas.microsoft.com/office/powerpoint/2010/main" val="9580098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09600" y="6245225"/>
            <a:ext cx="2844800" cy="476250"/>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4165600" y="6245225"/>
            <a:ext cx="3860800" cy="476250"/>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8737600" y="6245225"/>
            <a:ext cx="2844800" cy="476250"/>
          </a:xfrm>
        </p:spPr>
        <p:txBody>
          <a:bodyPr/>
          <a:lstStyle>
            <a:lvl1pPr>
              <a:defRPr/>
            </a:lvl1pPr>
          </a:lstStyle>
          <a:p>
            <a:pPr>
              <a:defRPr/>
            </a:pPr>
            <a:fld id="{6AB03360-0A34-4CA4-B11E-4B6BC8B50917}" type="slidenum">
              <a:rPr lang="en-US"/>
              <a:pPr>
                <a:defRPr/>
              </a:pPr>
              <a:t>‹#›</a:t>
            </a:fld>
            <a:endParaRPr lang="en-US"/>
          </a:p>
        </p:txBody>
      </p:sp>
    </p:spTree>
    <p:extLst>
      <p:ext uri="{BB962C8B-B14F-4D97-AF65-F5344CB8AC3E}">
        <p14:creationId xmlns="" xmlns:p14="http://schemas.microsoft.com/office/powerpoint/2010/main" val="1315176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09600" y="1219200"/>
            <a:ext cx="10972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fld id="{86B0D263-02F3-40A4-BE4B-46863B370A13}" type="slidenum">
              <a:rPr lang="en-US" altLang="en-US"/>
              <a:pPr/>
              <a:t>‹#›</a:t>
            </a:fld>
            <a:endParaRPr lang="en-US" altLang="en-US"/>
          </a:p>
        </p:txBody>
      </p:sp>
    </p:spTree>
    <p:extLst>
      <p:ext uri="{BB962C8B-B14F-4D97-AF65-F5344CB8AC3E}">
        <p14:creationId xmlns="" xmlns:p14="http://schemas.microsoft.com/office/powerpoint/2010/main" val="2418470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1219200" y="2819401"/>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1219200" y="2819401"/>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625600" y="2971800"/>
            <a:ext cx="9144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727200" y="4267200"/>
            <a:ext cx="90424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8534400" y="6354763"/>
            <a:ext cx="3048000" cy="366712"/>
          </a:xfrm>
        </p:spPr>
        <p:txBody>
          <a:bodyPr/>
          <a:lstStyle>
            <a:lvl1pPr>
              <a:defRPr/>
            </a:lvl1pPr>
          </a:lstStyle>
          <a:p>
            <a:pPr>
              <a:defRPr/>
            </a:pPr>
            <a:endParaRPr lang="en-US"/>
          </a:p>
        </p:txBody>
      </p:sp>
      <p:sp>
        <p:nvSpPr>
          <p:cNvPr id="7" name="Footer Placeholder 4"/>
          <p:cNvSpPr>
            <a:spLocks noGrp="1"/>
          </p:cNvSpPr>
          <p:nvPr>
            <p:ph type="ftr" sz="quarter" idx="11"/>
          </p:nvPr>
        </p:nvSpPr>
        <p:spPr>
          <a:xfrm>
            <a:off x="3865033" y="6354763"/>
            <a:ext cx="4633384" cy="366712"/>
          </a:xfrm>
        </p:spPr>
        <p:txBody>
          <a:bodyPr/>
          <a:lstStyle>
            <a:lvl1pPr>
              <a:defRPr/>
            </a:lvl1pPr>
          </a:lstStyle>
          <a:p>
            <a:pPr>
              <a:defRPr/>
            </a:pPr>
            <a:endParaRPr lang="en-US"/>
          </a:p>
        </p:txBody>
      </p:sp>
      <p:sp>
        <p:nvSpPr>
          <p:cNvPr id="8" name="Slide Number Placeholder 5"/>
          <p:cNvSpPr>
            <a:spLocks noGrp="1"/>
          </p:cNvSpPr>
          <p:nvPr>
            <p:ph type="sldNum" sz="quarter" idx="12"/>
          </p:nvPr>
        </p:nvSpPr>
        <p:spPr>
          <a:xfrm>
            <a:off x="1426634" y="6354763"/>
            <a:ext cx="2027767" cy="366712"/>
          </a:xfrm>
        </p:spPr>
        <p:txBody>
          <a:bodyPr/>
          <a:lstStyle>
            <a:lvl1pPr>
              <a:defRPr/>
            </a:lvl1pPr>
          </a:lstStyle>
          <a:p>
            <a:fld id="{AC0582E5-24DB-4738-AE09-ECC9C5375CAF}" type="slidenum">
              <a:rPr lang="en-US" altLang="en-US"/>
              <a:pPr/>
              <a:t>‹#›</a:t>
            </a:fld>
            <a:endParaRPr lang="en-US" altLang="en-US"/>
          </a:p>
        </p:txBody>
      </p:sp>
    </p:spTree>
    <p:extLst>
      <p:ext uri="{BB962C8B-B14F-4D97-AF65-F5344CB8AC3E}">
        <p14:creationId xmlns="" xmlns:p14="http://schemas.microsoft.com/office/powerpoint/2010/main" val="42640984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219200"/>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6176264" y="1216152"/>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fld id="{E29263E0-82CC-4D8A-9915-317EA0233544}" type="slidenum">
              <a:rPr lang="en-US" altLang="en-US"/>
              <a:pPr/>
              <a:t>‹#›</a:t>
            </a:fld>
            <a:endParaRPr lang="en-US" altLang="en-US"/>
          </a:p>
        </p:txBody>
      </p:sp>
    </p:spTree>
    <p:extLst>
      <p:ext uri="{BB962C8B-B14F-4D97-AF65-F5344CB8AC3E}">
        <p14:creationId xmlns="" xmlns:p14="http://schemas.microsoft.com/office/powerpoint/2010/main" val="1751349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285875"/>
            <a:ext cx="5386917"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609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6197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fld id="{7186E126-E81B-4003-8948-ECE21C84DF5E}" type="slidenum">
              <a:rPr lang="en-US" altLang="en-US"/>
              <a:pPr/>
              <a:t>‹#›</a:t>
            </a:fld>
            <a:endParaRPr lang="en-US" altLang="en-US"/>
          </a:p>
        </p:txBody>
      </p:sp>
    </p:spTree>
    <p:extLst>
      <p:ext uri="{BB962C8B-B14F-4D97-AF65-F5344CB8AC3E}">
        <p14:creationId xmlns="" xmlns:p14="http://schemas.microsoft.com/office/powerpoint/2010/main" val="4082480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E4088F24-EA0D-4C47-A576-1DB2E0A06EB9}" type="slidenum">
              <a:rPr lang="en-US" altLang="en-US"/>
              <a:pPr/>
              <a:t>‹#›</a:t>
            </a:fld>
            <a:endParaRPr lang="en-US" altLang="en-US"/>
          </a:p>
        </p:txBody>
      </p:sp>
    </p:spTree>
    <p:extLst>
      <p:ext uri="{BB962C8B-B14F-4D97-AF65-F5344CB8AC3E}">
        <p14:creationId xmlns="" xmlns:p14="http://schemas.microsoft.com/office/powerpoint/2010/main" val="517053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fld id="{AA39AFD8-8E6B-47E5-864D-2892E0538597}" type="slidenum">
              <a:rPr lang="en-US" altLang="en-US"/>
              <a:pPr/>
              <a:t>‹#›</a:t>
            </a:fld>
            <a:endParaRPr lang="en-US" altLang="en-US"/>
          </a:p>
        </p:txBody>
      </p:sp>
    </p:spTree>
    <p:extLst>
      <p:ext uri="{BB962C8B-B14F-4D97-AF65-F5344CB8AC3E}">
        <p14:creationId xmlns="" xmlns:p14="http://schemas.microsoft.com/office/powerpoint/2010/main" val="74005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6" name="Straight Connector 5"/>
          <p:cNvSpPr>
            <a:spLocks noChangeShapeType="1"/>
          </p:cNvSpPr>
          <p:nvPr/>
        </p:nvSpPr>
        <p:spPr bwMode="auto">
          <a:xfrm rot="5400000">
            <a:off x="5220229"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dirty="0">
              <a:latin typeface="Arial" charset="0"/>
              <a:cs typeface="+mn-cs"/>
            </a:endParaRPr>
          </a:p>
        </p:txBody>
      </p:sp>
      <p:sp>
        <p:nvSpPr>
          <p:cNvPr id="7" name="Isosceles Triangle 6"/>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8432800" y="304800"/>
            <a:ext cx="33528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406400" y="304800"/>
            <a:ext cx="7620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fld id="{591B3F4A-688D-456C-A6CC-E4D1212921CB}" type="slidenum">
              <a:rPr lang="en-US" altLang="en-US"/>
              <a:pPr/>
              <a:t>‹#›</a:t>
            </a:fld>
            <a:endParaRPr lang="en-US" altLang="en-US"/>
          </a:p>
        </p:txBody>
      </p:sp>
    </p:spTree>
    <p:extLst>
      <p:ext uri="{BB962C8B-B14F-4D97-AF65-F5344CB8AC3E}">
        <p14:creationId xmlns="" xmlns:p14="http://schemas.microsoft.com/office/powerpoint/2010/main" val="1306723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6" name="Isosceles Triangle 5"/>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09601" y="500063"/>
            <a:ext cx="243417"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09600" y="1219200"/>
            <a:ext cx="109728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pPr>
              <a:defRPr/>
            </a:pPr>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fld id="{7146CAB4-4F78-4272-AE77-46FFBCC63F04}" type="slidenum">
              <a:rPr lang="en-US" altLang="en-US"/>
              <a:pPr/>
              <a:t>‹#›</a:t>
            </a:fld>
            <a:endParaRPr lang="en-US" altLang="en-US"/>
          </a:p>
        </p:txBody>
      </p:sp>
    </p:spTree>
    <p:extLst>
      <p:ext uri="{BB962C8B-B14F-4D97-AF65-F5344CB8AC3E}">
        <p14:creationId xmlns="" xmlns:p14="http://schemas.microsoft.com/office/powerpoint/2010/main" val="86362485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Title Placeholder 21"/>
          <p:cNvSpPr>
            <a:spLocks noGrp="1"/>
          </p:cNvSpPr>
          <p:nvPr>
            <p:ph type="title"/>
          </p:nvPr>
        </p:nvSpPr>
        <p:spPr bwMode="auto">
          <a:xfrm>
            <a:off x="609600" y="152400"/>
            <a:ext cx="10972800"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4339" name="Text Placeholder 12"/>
          <p:cNvSpPr>
            <a:spLocks noGrp="1"/>
          </p:cNvSpPr>
          <p:nvPr>
            <p:ph type="body" idx="1"/>
          </p:nvPr>
        </p:nvSpPr>
        <p:spPr bwMode="auto">
          <a:xfrm>
            <a:off x="609600" y="1219200"/>
            <a:ext cx="10972800" cy="4910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534401" y="6356351"/>
            <a:ext cx="3052233" cy="365125"/>
          </a:xfrm>
          <a:prstGeom prst="rect">
            <a:avLst/>
          </a:prstGeom>
        </p:spPr>
        <p:txBody>
          <a:bodyPr vert="horz"/>
          <a:lstStyle>
            <a:lvl1pPr algn="l" eaLnBrk="1" latinLnBrk="0" hangingPunct="1">
              <a:defRPr kumimoji="0" sz="1400">
                <a:solidFill>
                  <a:schemeClr val="tx2"/>
                </a:solidFill>
                <a:latin typeface="Arial" charset="0"/>
                <a:cs typeface="+mn-cs"/>
              </a:defRPr>
            </a:lvl1pPr>
          </a:lstStyle>
          <a:p>
            <a:pPr>
              <a:defRPr/>
            </a:pPr>
            <a:endParaRPr lang="en-US"/>
          </a:p>
        </p:txBody>
      </p:sp>
      <p:sp>
        <p:nvSpPr>
          <p:cNvPr id="3" name="Footer Placeholder 2"/>
          <p:cNvSpPr>
            <a:spLocks noGrp="1"/>
          </p:cNvSpPr>
          <p:nvPr>
            <p:ph type="ftr" sz="quarter" idx="3"/>
          </p:nvPr>
        </p:nvSpPr>
        <p:spPr>
          <a:xfrm>
            <a:off x="3865033" y="6356351"/>
            <a:ext cx="4673600" cy="365125"/>
          </a:xfrm>
          <a:prstGeom prst="rect">
            <a:avLst/>
          </a:prstGeom>
        </p:spPr>
        <p:txBody>
          <a:bodyPr vert="horz"/>
          <a:lstStyle>
            <a:lvl1pPr algn="r" eaLnBrk="1" latinLnBrk="0" hangingPunct="1">
              <a:defRPr kumimoji="0" sz="1400">
                <a:solidFill>
                  <a:schemeClr val="tx2"/>
                </a:solidFill>
                <a:latin typeface="Arial" charset="0"/>
                <a:cs typeface="+mn-cs"/>
              </a:defRPr>
            </a:lvl1pPr>
          </a:lstStyle>
          <a:p>
            <a:pPr>
              <a:defRPr/>
            </a:pPr>
            <a:endParaRPr lang="en-US"/>
          </a:p>
        </p:txBody>
      </p:sp>
      <p:sp>
        <p:nvSpPr>
          <p:cNvPr id="23" name="Slide Number Placeholder 22"/>
          <p:cNvSpPr>
            <a:spLocks noGrp="1"/>
          </p:cNvSpPr>
          <p:nvPr>
            <p:ph type="sldNum" sz="quarter" idx="4"/>
          </p:nvPr>
        </p:nvSpPr>
        <p:spPr>
          <a:xfrm>
            <a:off x="817033" y="6356351"/>
            <a:ext cx="2641600" cy="365125"/>
          </a:xfrm>
          <a:prstGeom prst="rect">
            <a:avLst/>
          </a:prstGeom>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fld id="{E0472A8E-A02C-4759-953B-7C5AD9C3BA8C}" type="slidenum">
              <a:rPr lang="en-US" altLang="en-US"/>
              <a:pPr/>
              <a:t>‹#›</a:t>
            </a:fld>
            <a:endParaRPr lang="en-US" altLang="en-US"/>
          </a:p>
        </p:txBody>
      </p:sp>
      <p:sp>
        <p:nvSpPr>
          <p:cNvPr id="28" name="Straight Connector 27"/>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29" name="Straight Connector 28"/>
          <p:cNvSpPr>
            <a:spLocks noChangeShapeType="1"/>
          </p:cNvSpPr>
          <p:nvPr/>
        </p:nvSpPr>
        <p:spPr bwMode="auto">
          <a:xfrm>
            <a:off x="609600" y="1143000"/>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10" name="Isosceles Triangle 9"/>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4196" r:id="rId1"/>
    <p:sldLayoutId id="2147484192" r:id="rId2"/>
    <p:sldLayoutId id="2147484197" r:id="rId3"/>
    <p:sldLayoutId id="2147484193" r:id="rId4"/>
    <p:sldLayoutId id="2147484194" r:id="rId5"/>
    <p:sldLayoutId id="2147484198" r:id="rId6"/>
    <p:sldLayoutId id="2147484199" r:id="rId7"/>
    <p:sldLayoutId id="2147484200" r:id="rId8"/>
    <p:sldLayoutId id="2147484201" r:id="rId9"/>
    <p:sldLayoutId id="2147484195" r:id="rId10"/>
    <p:sldLayoutId id="2147484202" r:id="rId11"/>
    <p:sldLayoutId id="2147484203" r:id="rId12"/>
    <p:sldLayoutId id="2147484206" r:id="rId13"/>
    <p:sldLayoutId id="2147484207" r:id="rId14"/>
    <p:sldLayoutId id="2147484208" r:id="rId15"/>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itchFamily="18" charset="0"/>
        </a:defRPr>
      </a:lvl2pPr>
      <a:lvl3pPr algn="l" rtl="0" eaLnBrk="0" fontAlgn="base" hangingPunct="0">
        <a:spcBef>
          <a:spcPct val="0"/>
        </a:spcBef>
        <a:spcAft>
          <a:spcPct val="0"/>
        </a:spcAft>
        <a:defRPr sz="3200">
          <a:solidFill>
            <a:schemeClr val="tx2"/>
          </a:solidFill>
          <a:latin typeface="Bookman Old Style" pitchFamily="18" charset="0"/>
        </a:defRPr>
      </a:lvl3pPr>
      <a:lvl4pPr algn="l" rtl="0" eaLnBrk="0" fontAlgn="base" hangingPunct="0">
        <a:spcBef>
          <a:spcPct val="0"/>
        </a:spcBef>
        <a:spcAft>
          <a:spcPct val="0"/>
        </a:spcAft>
        <a:defRPr sz="3200">
          <a:solidFill>
            <a:schemeClr val="tx2"/>
          </a:solidFill>
          <a:latin typeface="Bookman Old Style" pitchFamily="18" charset="0"/>
        </a:defRPr>
      </a:lvl4pPr>
      <a:lvl5pPr algn="l" rtl="0" eaLnBrk="0" fontAlgn="base" hangingPunct="0">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15.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5.gi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image" Target="http://www.angelfire.com/nm2/nucmed/telemedcartoon.jpg" TargetMode="External"/><Relationship Id="rId2" Type="http://schemas.openxmlformats.org/officeDocument/2006/relationships/image" Target="../media/image26.jpeg"/><Relationship Id="rId1" Type="http://schemas.openxmlformats.org/officeDocument/2006/relationships/slideLayout" Target="../slideLayouts/slideLayout12.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www.google.rs/url?sa=i&amp;rct=j&amp;q=&amp;esrc=s&amp;source=images&amp;cd=&amp;cad=rja&amp;uact=8&amp;ved=0CAcQjRxqFQoTCM3Oo7e3h8gCFYtYFAodUgsDyw&amp;url=http://www.clipartpanda.com/categories/sense-of-taste-clipart&amp;bvm=bv.103073922,d.d24&amp;psig=AFQjCNH0VbFI5HhqpMAkvY3zCgsWccKnug&amp;ust=1442901009771676"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hyperlink" Target="http://www.gemedicalsystems.com/rad/nm_pet/products/millenium/lung.html" TargetMode="External"/><Relationship Id="rId7" Type="http://schemas.openxmlformats.org/officeDocument/2006/relationships/image" Target="../media/image30.png"/><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hyperlink" Target="http://www.gemedicalsystems.com/rad/nm_pet/products/millenium/colon.html" TargetMode="External"/><Relationship Id="rId4" Type="http://schemas.openxmlformats.org/officeDocument/2006/relationships/hyperlink" Target="http://www.gemedicalsystems.com/rad/nm_pet/products/millenium/lymphoma.html"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gi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6.xml"/><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53.jpeg"/><Relationship Id="rId4" Type="http://schemas.openxmlformats.org/officeDocument/2006/relationships/image" Target="../media/image56.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65.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3.xml"/><Relationship Id="rId4" Type="http://schemas.openxmlformats.org/officeDocument/2006/relationships/image" Target="../media/image66.jpeg"/></Relationships>
</file>

<file path=ppt/slides/_rels/slide3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3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72.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ctrTitle"/>
          </p:nvPr>
        </p:nvSpPr>
        <p:spPr>
          <a:xfrm>
            <a:off x="2770909" y="5179291"/>
            <a:ext cx="6858000" cy="528782"/>
          </a:xfrm>
        </p:spPr>
        <p:txBody>
          <a:bodyPr/>
          <a:lstStyle/>
          <a:p>
            <a:pPr algn="ctr" eaLnBrk="1" hangingPunct="1"/>
            <a:r>
              <a:rPr lang="sr-Cyrl-RS" altLang="en-US" sz="2400" dirty="0">
                <a:latin typeface="Arial" panose="020B0604020202020204" pitchFamily="34" charset="0"/>
                <a:cs typeface="Arial" panose="020B0604020202020204" pitchFamily="34" charset="0"/>
              </a:rPr>
              <a:t>Доц. др Владимир Вукомановић</a:t>
            </a:r>
            <a:endParaRPr lang="en-US" altLang="en-US" sz="2400" dirty="0">
              <a:latin typeface="Arial" panose="020B0604020202020204" pitchFamily="34" charset="0"/>
              <a:cs typeface="Arial" panose="020B0604020202020204" pitchFamily="34" charset="0"/>
            </a:endParaRPr>
          </a:p>
        </p:txBody>
      </p:sp>
      <p:sp>
        <p:nvSpPr>
          <p:cNvPr id="25603" name="Rectangle 2"/>
          <p:cNvSpPr>
            <a:spLocks noChangeArrowheads="1"/>
          </p:cNvSpPr>
          <p:nvPr/>
        </p:nvSpPr>
        <p:spPr bwMode="auto">
          <a:xfrm>
            <a:off x="3826647" y="303879"/>
            <a:ext cx="4655442"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2800" b="1" dirty="0" err="1">
                <a:cs typeface="Calibri" panose="020F0502020204030204" pitchFamily="34" charset="0"/>
              </a:rPr>
              <a:t>ИАСМ</a:t>
            </a:r>
            <a:r>
              <a:rPr lang="en-US" altLang="en-US" sz="2800" b="1" dirty="0">
                <a:cs typeface="Calibri" panose="020F0502020204030204" pitchFamily="34" charset="0"/>
              </a:rPr>
              <a:t> </a:t>
            </a:r>
          </a:p>
          <a:p>
            <a:pPr algn="ctr"/>
            <a:r>
              <a:rPr lang="sr-Cyrl-CS" altLang="en-US" sz="2800" b="1" dirty="0">
                <a:cs typeface="Calibri" panose="020F0502020204030204" pitchFamily="34" charset="0"/>
              </a:rPr>
              <a:t>КЛИНИЧКА МЕДИЦИНА 1</a:t>
            </a:r>
            <a:endParaRPr lang="en-US" altLang="en-US" sz="2800" b="1" dirty="0">
              <a:cs typeface="Calibri" panose="020F0502020204030204" pitchFamily="34" charset="0"/>
            </a:endParaRPr>
          </a:p>
          <a:p>
            <a:pPr algn="ctr"/>
            <a:r>
              <a:rPr lang="en-US" altLang="en-US" sz="2800" b="1" dirty="0" err="1">
                <a:cs typeface="Calibri" panose="020F0502020204030204" pitchFamily="34" charset="0"/>
              </a:rPr>
              <a:t>НУКЛЕАРНА</a:t>
            </a:r>
            <a:r>
              <a:rPr lang="en-US" altLang="en-US" sz="2800" b="1" dirty="0">
                <a:cs typeface="Calibri" panose="020F0502020204030204" pitchFamily="34" charset="0"/>
              </a:rPr>
              <a:t> </a:t>
            </a:r>
            <a:r>
              <a:rPr lang="en-US" altLang="en-US" sz="2800" b="1" dirty="0" err="1">
                <a:cs typeface="Calibri" panose="020F0502020204030204" pitchFamily="34" charset="0"/>
              </a:rPr>
              <a:t>МЕДИЦИНА</a:t>
            </a:r>
            <a:endParaRPr lang="sr-Cyrl-CS" altLang="en-US" sz="2800" dirty="0">
              <a:cs typeface="Calibri" panose="020F0502020204030204" pitchFamily="34" charset="0"/>
            </a:endParaRPr>
          </a:p>
        </p:txBody>
      </p:sp>
      <p:sp>
        <p:nvSpPr>
          <p:cNvPr id="6" name="Title 1"/>
          <p:cNvSpPr txBox="1">
            <a:spLocks/>
          </p:cNvSpPr>
          <p:nvPr/>
        </p:nvSpPr>
        <p:spPr bwMode="auto">
          <a:xfrm>
            <a:off x="2722271" y="2691845"/>
            <a:ext cx="6858000"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rtl="0" eaLnBrk="0" fontAlgn="base" hangingPunct="0">
              <a:spcBef>
                <a:spcPct val="0"/>
              </a:spcBef>
              <a:spcAft>
                <a:spcPct val="0"/>
              </a:spcAft>
              <a:defRPr sz="3200" kern="1200">
                <a:solidFill>
                  <a:schemeClr val="tx1"/>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itchFamily="18" charset="0"/>
              </a:defRPr>
            </a:lvl2pPr>
            <a:lvl3pPr algn="l" rtl="0" eaLnBrk="0" fontAlgn="base" hangingPunct="0">
              <a:spcBef>
                <a:spcPct val="0"/>
              </a:spcBef>
              <a:spcAft>
                <a:spcPct val="0"/>
              </a:spcAft>
              <a:defRPr sz="3200">
                <a:solidFill>
                  <a:schemeClr val="tx2"/>
                </a:solidFill>
                <a:latin typeface="Bookman Old Style" pitchFamily="18" charset="0"/>
              </a:defRPr>
            </a:lvl3pPr>
            <a:lvl4pPr algn="l" rtl="0" eaLnBrk="0" fontAlgn="base" hangingPunct="0">
              <a:spcBef>
                <a:spcPct val="0"/>
              </a:spcBef>
              <a:spcAft>
                <a:spcPct val="0"/>
              </a:spcAft>
              <a:defRPr sz="3200">
                <a:solidFill>
                  <a:schemeClr val="tx2"/>
                </a:solidFill>
                <a:latin typeface="Bookman Old Style" pitchFamily="18" charset="0"/>
              </a:defRPr>
            </a:lvl4pPr>
            <a:lvl5pPr algn="l" rtl="0" eaLnBrk="0" fontAlgn="base" hangingPunct="0">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algn="ctr" eaLnBrk="1" hangingPunct="1"/>
            <a:r>
              <a:rPr lang="en-US" altLang="en-US" dirty="0" err="1">
                <a:latin typeface="Arial" panose="020B0604020202020204" pitchFamily="34" charset="0"/>
                <a:cs typeface="Arial" panose="020B0604020202020204" pitchFamily="34" charset="0"/>
              </a:rPr>
              <a:t>НАСТАВНА</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ЈЕДИНИЦА</a:t>
            </a:r>
            <a:r>
              <a:rPr lang="en-US" altLang="en-US" dirty="0">
                <a:latin typeface="Arial" panose="020B0604020202020204" pitchFamily="34" charset="0"/>
                <a:cs typeface="Arial" panose="020B0604020202020204" pitchFamily="34" charset="0"/>
              </a:rPr>
              <a:t> </a:t>
            </a:r>
            <a:r>
              <a:rPr lang="sr-Cyrl-RS" altLang="en-US" dirty="0" smtClean="0">
                <a:latin typeface="Arial" panose="020B0604020202020204" pitchFamily="34" charset="0"/>
                <a:cs typeface="Arial" panose="020B0604020202020204" pitchFamily="34" charset="0"/>
              </a:rPr>
              <a:t>2</a:t>
            </a:r>
            <a:r>
              <a:rPr lang="en-US" altLang="en-US" dirty="0" smtClean="0">
                <a:latin typeface="Arial" panose="020B0604020202020204" pitchFamily="34" charset="0"/>
                <a:cs typeface="Arial" panose="020B0604020202020204" pitchFamily="34" charset="0"/>
              </a:rPr>
              <a:t>: </a:t>
            </a:r>
            <a:endParaRPr lang="sr-Latn-RS" altLang="en-US" dirty="0" smtClean="0">
              <a:latin typeface="Arial" panose="020B0604020202020204" pitchFamily="34" charset="0"/>
              <a:cs typeface="Arial" panose="020B0604020202020204" pitchFamily="34" charset="0"/>
            </a:endParaRPr>
          </a:p>
          <a:p>
            <a:pPr algn="ctr" eaLnBrk="1" hangingPunct="1"/>
            <a:r>
              <a:rPr lang="en-US" altLang="en-US" dirty="0">
                <a:latin typeface="Arial" panose="020B0604020202020204" pitchFamily="34" charset="0"/>
                <a:cs typeface="Arial" panose="020B0604020202020204" pitchFamily="34" charset="0"/>
              </a:rPr>
              <a:t/>
            </a:r>
            <a:br>
              <a:rPr lang="en-US" altLang="en-US" dirty="0">
                <a:latin typeface="Arial" panose="020B0604020202020204" pitchFamily="34" charset="0"/>
                <a:cs typeface="Arial" panose="020B0604020202020204" pitchFamily="34" charset="0"/>
              </a:rPr>
            </a:br>
            <a:r>
              <a:rPr lang="ru-RU" altLang="en-US" b="1" dirty="0" smtClean="0">
                <a:latin typeface="Arial" panose="020B0604020202020204" pitchFamily="34" charset="0"/>
                <a:cs typeface="Arial" panose="020B0604020202020204" pitchFamily="34" charset="0"/>
              </a:rPr>
              <a:t> ВИЗУАЛИЗАЦИОНИ СИСТЕМИ</a:t>
            </a:r>
            <a:r>
              <a:rPr lang="sr-Latn-RS" altLang="en-US" b="1" dirty="0" smtClean="0">
                <a:latin typeface="Arial" panose="020B0604020202020204" pitchFamily="34" charset="0"/>
                <a:cs typeface="Arial" panose="020B0604020202020204" pitchFamily="34" charset="0"/>
              </a:rPr>
              <a:t> </a:t>
            </a:r>
            <a:r>
              <a:rPr lang="ru-RU" altLang="en-US" b="1" dirty="0" smtClean="0">
                <a:latin typeface="Arial" panose="020B0604020202020204" pitchFamily="34" charset="0"/>
                <a:cs typeface="Arial" panose="020B0604020202020204" pitchFamily="34" charset="0"/>
              </a:rPr>
              <a:t>У НУКЛЕАРНОЈ МЕДИЦИНИ</a:t>
            </a:r>
          </a:p>
          <a:p>
            <a:pPr algn="ctr" eaLnBrk="1" hangingPunct="1"/>
            <a:r>
              <a:rPr lang="en-US" altLang="en-US" dirty="0">
                <a:latin typeface="Arial" panose="020B0604020202020204" pitchFamily="34" charset="0"/>
                <a:cs typeface="Arial" panose="020B0604020202020204" pitchFamily="34" charset="0"/>
              </a:rPr>
              <a:t/>
            </a:r>
            <a:br>
              <a:rPr lang="en-US" altLang="en-US" dirty="0">
                <a:latin typeface="Arial" panose="020B0604020202020204" pitchFamily="34" charset="0"/>
                <a:cs typeface="Arial" panose="020B0604020202020204" pitchFamily="34" charset="0"/>
              </a:rPr>
            </a:br>
            <a:endParaRPr lang="en-US" altLang="en-US"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 xmlns:p14="http://schemas.microsoft.com/office/powerpoint/2010/main" Requires="p14">
      <p:transition spd="slow" p14:dur="2000" advTm="1280"/>
    </mc:Choice>
    <mc:Fallback>
      <p:transition spd="slow" advTm="128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086600" y="1878054"/>
            <a:ext cx="4659763" cy="4461475"/>
          </a:xfrm>
          <a:prstGeom prst="rect">
            <a:avLst/>
          </a:prstGeom>
        </p:spPr>
      </p:pic>
      <p:sp>
        <p:nvSpPr>
          <p:cNvPr id="19459" name="Rectangle 2"/>
          <p:cNvSpPr>
            <a:spLocks noChangeArrowheads="1"/>
          </p:cNvSpPr>
          <p:nvPr/>
        </p:nvSpPr>
        <p:spPr bwMode="auto">
          <a:xfrm>
            <a:off x="592282" y="1268449"/>
            <a:ext cx="8706356" cy="1569660"/>
          </a:xfrm>
          <a:prstGeom prst="rect">
            <a:avLst/>
          </a:prstGeom>
          <a:noFill/>
          <a:ln w="9525">
            <a:noFill/>
            <a:miter lim="800000"/>
            <a:headEnd/>
            <a:tailEnd/>
          </a:ln>
        </p:spPr>
        <p:txBody>
          <a:bodyPr wrap="square">
            <a:spAutoFit/>
          </a:bodyPr>
          <a:lstStyle/>
          <a:p>
            <a:pPr>
              <a:defRPr/>
            </a:pPr>
            <a:r>
              <a:rPr lang="sr-Cyrl-RS" sz="2400" dirty="0"/>
              <a:t>У</a:t>
            </a:r>
            <a:r>
              <a:rPr lang="sr-Latn-CS" sz="2400" dirty="0"/>
              <a:t> </a:t>
            </a:r>
            <a:r>
              <a:rPr lang="sr-Cyrl-RS" sz="2400" dirty="0"/>
              <a:t>основи</a:t>
            </a:r>
            <a:r>
              <a:rPr lang="sr-Latn-CS" sz="2400" dirty="0"/>
              <a:t> </a:t>
            </a:r>
            <a:r>
              <a:rPr lang="sr-Cyrl-RS" sz="2400" dirty="0"/>
              <a:t>елементи</a:t>
            </a:r>
            <a:r>
              <a:rPr lang="sr-Latn-CS" sz="2400" dirty="0"/>
              <a:t> </a:t>
            </a:r>
            <a:r>
              <a:rPr lang="sr-Cyrl-RS" sz="2400" dirty="0"/>
              <a:t>сваког</a:t>
            </a:r>
            <a:r>
              <a:rPr lang="sr-Latn-CS" sz="2400" dirty="0"/>
              <a:t> </a:t>
            </a:r>
            <a:r>
              <a:rPr lang="sr-Cyrl-RS" sz="2400" dirty="0"/>
              <a:t>сцинтилационог</a:t>
            </a:r>
            <a:r>
              <a:rPr lang="sr-Latn-CS" sz="2400" dirty="0"/>
              <a:t> </a:t>
            </a:r>
            <a:r>
              <a:rPr lang="sr-Cyrl-RS" sz="2400" dirty="0"/>
              <a:t>детектора</a:t>
            </a:r>
            <a:r>
              <a:rPr lang="sr-Latn-CS" sz="2400" dirty="0"/>
              <a:t> </a:t>
            </a:r>
            <a:r>
              <a:rPr lang="sr-Cyrl-RS" sz="2400" dirty="0"/>
              <a:t>су</a:t>
            </a:r>
            <a:r>
              <a:rPr lang="en-US" sz="2400" dirty="0"/>
              <a:t>: </a:t>
            </a:r>
            <a:endParaRPr lang="sr-Latn-CS" sz="2400" dirty="0"/>
          </a:p>
          <a:p>
            <a:pPr>
              <a:defRPr/>
            </a:pPr>
            <a:r>
              <a:rPr lang="en-US" sz="2400" dirty="0"/>
              <a:t>• </a:t>
            </a:r>
            <a:r>
              <a:rPr lang="sr-Cyrl-RS" sz="2400" dirty="0"/>
              <a:t>сцинтилатор</a:t>
            </a:r>
            <a:r>
              <a:rPr lang="en-US" sz="2400" dirty="0"/>
              <a:t> </a:t>
            </a:r>
          </a:p>
          <a:p>
            <a:pPr>
              <a:defRPr/>
            </a:pPr>
            <a:r>
              <a:rPr lang="en-US" sz="2400" dirty="0"/>
              <a:t>• </a:t>
            </a:r>
            <a:r>
              <a:rPr lang="sr-Cyrl-RS" sz="2400" dirty="0"/>
              <a:t>светловод</a:t>
            </a:r>
            <a:endParaRPr lang="en-US" sz="2400" dirty="0"/>
          </a:p>
          <a:p>
            <a:pPr>
              <a:defRPr/>
            </a:pPr>
            <a:r>
              <a:rPr lang="en-US" sz="2400" dirty="0"/>
              <a:t>• </a:t>
            </a:r>
            <a:r>
              <a:rPr lang="sr-Cyrl-RS" sz="2400" dirty="0"/>
              <a:t>фотомултипликатор </a:t>
            </a:r>
            <a:r>
              <a:rPr lang="sr-Latn-CS" sz="2400" dirty="0"/>
              <a:t>(</a:t>
            </a:r>
            <a:r>
              <a:rPr lang="en-US" sz="2400" dirty="0" err="1"/>
              <a:t>PMT</a:t>
            </a:r>
            <a:r>
              <a:rPr lang="sr-Latn-CS" sz="2400" dirty="0"/>
              <a:t>)</a:t>
            </a:r>
            <a:endParaRPr lang="en-US" sz="2400" dirty="0"/>
          </a:p>
        </p:txBody>
      </p:sp>
      <p:sp>
        <p:nvSpPr>
          <p:cNvPr id="1028" name="Rectangle 4"/>
          <p:cNvSpPr>
            <a:spLocks noChangeArrowheads="1"/>
          </p:cNvSpPr>
          <p:nvPr/>
        </p:nvSpPr>
        <p:spPr bwMode="auto">
          <a:xfrm>
            <a:off x="1676401" y="2474397"/>
            <a:ext cx="18473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grpSp>
        <p:nvGrpSpPr>
          <p:cNvPr id="2" name="Group 6"/>
          <p:cNvGrpSpPr>
            <a:grpSpLocks/>
          </p:cNvGrpSpPr>
          <p:nvPr/>
        </p:nvGrpSpPr>
        <p:grpSpPr bwMode="auto">
          <a:xfrm>
            <a:off x="1768766" y="2973651"/>
            <a:ext cx="4664075" cy="3657600"/>
            <a:chOff x="1285" y="1104"/>
            <a:chExt cx="2938" cy="2304"/>
          </a:xfrm>
        </p:grpSpPr>
        <p:sp>
          <p:nvSpPr>
            <p:cNvPr id="1031" name="Rectangle 7" descr="Wide downward diagonal"/>
            <p:cNvSpPr>
              <a:spLocks noChangeArrowheads="1"/>
            </p:cNvSpPr>
            <p:nvPr/>
          </p:nvSpPr>
          <p:spPr bwMode="auto">
            <a:xfrm>
              <a:off x="1285" y="1681"/>
              <a:ext cx="634" cy="806"/>
            </a:xfrm>
            <a:prstGeom prst="rect">
              <a:avLst/>
            </a:prstGeom>
            <a:pattFill prst="wdDnDiag">
              <a:fgClr>
                <a:srgbClr val="FFFF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2" name="Rectangle 8"/>
            <p:cNvSpPr>
              <a:spLocks noChangeArrowheads="1"/>
            </p:cNvSpPr>
            <p:nvPr/>
          </p:nvSpPr>
          <p:spPr bwMode="auto">
            <a:xfrm>
              <a:off x="1304" y="1739"/>
              <a:ext cx="576" cy="691"/>
            </a:xfrm>
            <a:prstGeom prst="rect">
              <a:avLst/>
            </a:prstGeom>
            <a:solidFill>
              <a:schemeClr val="accent1"/>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3" name="Rectangle 9"/>
            <p:cNvSpPr>
              <a:spLocks noChangeArrowheads="1"/>
            </p:cNvSpPr>
            <p:nvPr/>
          </p:nvSpPr>
          <p:spPr bwMode="auto">
            <a:xfrm>
              <a:off x="1919" y="1766"/>
              <a:ext cx="1517" cy="664"/>
            </a:xfrm>
            <a:prstGeom prst="rect">
              <a:avLst/>
            </a:prstGeom>
            <a:solidFill>
              <a:srgbClr val="FFFFFF"/>
            </a:solidFill>
            <a:ln w="38100">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4" name="Rectangle 10"/>
            <p:cNvSpPr>
              <a:spLocks noChangeArrowheads="1"/>
            </p:cNvSpPr>
            <p:nvPr/>
          </p:nvSpPr>
          <p:spPr bwMode="auto">
            <a:xfrm>
              <a:off x="3359" y="1709"/>
              <a:ext cx="576" cy="774"/>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5" name="Rectangle 11"/>
            <p:cNvSpPr>
              <a:spLocks noChangeArrowheads="1"/>
            </p:cNvSpPr>
            <p:nvPr/>
          </p:nvSpPr>
          <p:spPr bwMode="auto">
            <a:xfrm>
              <a:off x="3935" y="1766"/>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6" name="Rectangle 12"/>
            <p:cNvSpPr>
              <a:spLocks noChangeArrowheads="1"/>
            </p:cNvSpPr>
            <p:nvPr/>
          </p:nvSpPr>
          <p:spPr bwMode="auto">
            <a:xfrm>
              <a:off x="3935" y="2112"/>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7" name="Rectangle 13"/>
            <p:cNvSpPr>
              <a:spLocks noChangeArrowheads="1"/>
            </p:cNvSpPr>
            <p:nvPr/>
          </p:nvSpPr>
          <p:spPr bwMode="auto">
            <a:xfrm>
              <a:off x="3935" y="2285"/>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8" name="Rectangle 14"/>
            <p:cNvSpPr>
              <a:spLocks noChangeArrowheads="1"/>
            </p:cNvSpPr>
            <p:nvPr/>
          </p:nvSpPr>
          <p:spPr bwMode="auto">
            <a:xfrm>
              <a:off x="3935" y="2400"/>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9" name="Rectangle 15"/>
            <p:cNvSpPr>
              <a:spLocks noChangeArrowheads="1"/>
            </p:cNvSpPr>
            <p:nvPr/>
          </p:nvSpPr>
          <p:spPr bwMode="auto">
            <a:xfrm>
              <a:off x="3935" y="1882"/>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0" name="Rectangle 16"/>
            <p:cNvSpPr>
              <a:spLocks noChangeArrowheads="1"/>
            </p:cNvSpPr>
            <p:nvPr/>
          </p:nvSpPr>
          <p:spPr bwMode="auto">
            <a:xfrm>
              <a:off x="3935" y="1997"/>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1" name="AutoShape 17" descr="Dark downward diagonal"/>
            <p:cNvSpPr>
              <a:spLocks noChangeArrowheads="1"/>
            </p:cNvSpPr>
            <p:nvPr/>
          </p:nvSpPr>
          <p:spPr bwMode="auto">
            <a:xfrm>
              <a:off x="1919" y="1766"/>
              <a:ext cx="77" cy="664"/>
            </a:xfrm>
            <a:prstGeom prst="moon">
              <a:avLst>
                <a:gd name="adj" fmla="val 50000"/>
              </a:avLst>
            </a:prstGeom>
            <a:pattFill prst="dkDnDiag">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2" name="AutoShape 18" descr="75%"/>
            <p:cNvSpPr>
              <a:spLocks noChangeArrowheads="1"/>
            </p:cNvSpPr>
            <p:nvPr/>
          </p:nvSpPr>
          <p:spPr bwMode="auto">
            <a:xfrm rot="-9201989">
              <a:off x="2207" y="2112"/>
              <a:ext cx="58" cy="288"/>
            </a:xfrm>
            <a:prstGeom prst="moon">
              <a:avLst>
                <a:gd name="adj" fmla="val 70236"/>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3" name="AutoShape 19" descr="75%"/>
            <p:cNvSpPr>
              <a:spLocks noChangeArrowheads="1"/>
            </p:cNvSpPr>
            <p:nvPr/>
          </p:nvSpPr>
          <p:spPr bwMode="auto">
            <a:xfrm rot="2144008">
              <a:off x="2148" y="1824"/>
              <a:ext cx="58" cy="288"/>
            </a:xfrm>
            <a:prstGeom prst="moon">
              <a:avLst>
                <a:gd name="adj" fmla="val 50000"/>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4" name="AutoShape 20" descr="75%"/>
            <p:cNvSpPr>
              <a:spLocks noChangeArrowheads="1"/>
            </p:cNvSpPr>
            <p:nvPr/>
          </p:nvSpPr>
          <p:spPr bwMode="auto">
            <a:xfrm rot="8351140">
              <a:off x="2437" y="1824"/>
              <a:ext cx="58" cy="288"/>
            </a:xfrm>
            <a:prstGeom prst="moon">
              <a:avLst>
                <a:gd name="adj" fmla="val 50000"/>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5" name="AutoShape 21" descr="75%"/>
            <p:cNvSpPr>
              <a:spLocks noChangeArrowheads="1"/>
            </p:cNvSpPr>
            <p:nvPr/>
          </p:nvSpPr>
          <p:spPr bwMode="auto">
            <a:xfrm rot="-2088757">
              <a:off x="2437" y="2112"/>
              <a:ext cx="58" cy="288"/>
            </a:xfrm>
            <a:prstGeom prst="moon">
              <a:avLst>
                <a:gd name="adj" fmla="val 50000"/>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6" name="AutoShape 22" descr="75%"/>
            <p:cNvSpPr>
              <a:spLocks noChangeArrowheads="1"/>
            </p:cNvSpPr>
            <p:nvPr/>
          </p:nvSpPr>
          <p:spPr bwMode="auto">
            <a:xfrm rot="-8356973">
              <a:off x="2685" y="2084"/>
              <a:ext cx="77" cy="316"/>
            </a:xfrm>
            <a:prstGeom prst="moon">
              <a:avLst>
                <a:gd name="adj" fmla="val 50000"/>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7" name="Line 23"/>
            <p:cNvSpPr>
              <a:spLocks noChangeShapeType="1"/>
            </p:cNvSpPr>
            <p:nvPr/>
          </p:nvSpPr>
          <p:spPr bwMode="auto">
            <a:xfrm>
              <a:off x="1919" y="2112"/>
              <a:ext cx="288" cy="173"/>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48" name="Line 24"/>
            <p:cNvSpPr>
              <a:spLocks noChangeShapeType="1"/>
            </p:cNvSpPr>
            <p:nvPr/>
          </p:nvSpPr>
          <p:spPr bwMode="auto">
            <a:xfrm flipH="1" flipV="1">
              <a:off x="2149" y="1997"/>
              <a:ext cx="58" cy="288"/>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49" name="Line 25"/>
            <p:cNvSpPr>
              <a:spLocks noChangeShapeType="1"/>
            </p:cNvSpPr>
            <p:nvPr/>
          </p:nvSpPr>
          <p:spPr bwMode="auto">
            <a:xfrm flipV="1">
              <a:off x="2207" y="1939"/>
              <a:ext cx="0" cy="346"/>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0" name="Line 26"/>
            <p:cNvSpPr>
              <a:spLocks noChangeShapeType="1"/>
            </p:cNvSpPr>
            <p:nvPr/>
          </p:nvSpPr>
          <p:spPr bwMode="auto">
            <a:xfrm flipV="1">
              <a:off x="2207" y="1882"/>
              <a:ext cx="172" cy="57"/>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1" name="Line 27"/>
            <p:cNvSpPr>
              <a:spLocks noChangeShapeType="1"/>
            </p:cNvSpPr>
            <p:nvPr/>
          </p:nvSpPr>
          <p:spPr bwMode="auto">
            <a:xfrm flipV="1">
              <a:off x="2207" y="1939"/>
              <a:ext cx="230"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2" name="Line 28"/>
            <p:cNvSpPr>
              <a:spLocks noChangeShapeType="1"/>
            </p:cNvSpPr>
            <p:nvPr/>
          </p:nvSpPr>
          <p:spPr bwMode="auto">
            <a:xfrm flipV="1">
              <a:off x="2149" y="1997"/>
              <a:ext cx="346"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3" name="Line 29"/>
            <p:cNvSpPr>
              <a:spLocks noChangeShapeType="1"/>
            </p:cNvSpPr>
            <p:nvPr/>
          </p:nvSpPr>
          <p:spPr bwMode="auto">
            <a:xfrm>
              <a:off x="2149" y="1997"/>
              <a:ext cx="365" cy="3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4" name="Line 30"/>
            <p:cNvSpPr>
              <a:spLocks noChangeShapeType="1"/>
            </p:cNvSpPr>
            <p:nvPr/>
          </p:nvSpPr>
          <p:spPr bwMode="auto">
            <a:xfrm>
              <a:off x="2379" y="1882"/>
              <a:ext cx="58" cy="345"/>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5" name="Line 31"/>
            <p:cNvSpPr>
              <a:spLocks noChangeShapeType="1"/>
            </p:cNvSpPr>
            <p:nvPr/>
          </p:nvSpPr>
          <p:spPr bwMode="auto">
            <a:xfrm>
              <a:off x="2437" y="1939"/>
              <a:ext cx="58" cy="346"/>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6" name="Line 32"/>
            <p:cNvSpPr>
              <a:spLocks noChangeShapeType="1"/>
            </p:cNvSpPr>
            <p:nvPr/>
          </p:nvSpPr>
          <p:spPr bwMode="auto">
            <a:xfrm>
              <a:off x="2437" y="1997"/>
              <a:ext cx="58" cy="345"/>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7" name="Line 33"/>
            <p:cNvSpPr>
              <a:spLocks noChangeShapeType="1"/>
            </p:cNvSpPr>
            <p:nvPr/>
          </p:nvSpPr>
          <p:spPr bwMode="auto">
            <a:xfrm>
              <a:off x="2495" y="2054"/>
              <a:ext cx="57" cy="288"/>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8" name="Line 34"/>
            <p:cNvSpPr>
              <a:spLocks noChangeShapeType="1"/>
            </p:cNvSpPr>
            <p:nvPr/>
          </p:nvSpPr>
          <p:spPr bwMode="auto">
            <a:xfrm>
              <a:off x="2379" y="1882"/>
              <a:ext cx="58" cy="345"/>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59" name="Line 35"/>
            <p:cNvSpPr>
              <a:spLocks noChangeShapeType="1"/>
            </p:cNvSpPr>
            <p:nvPr/>
          </p:nvSpPr>
          <p:spPr bwMode="auto">
            <a:xfrm>
              <a:off x="2437" y="1997"/>
              <a:ext cx="58" cy="288"/>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0" name="Line 36"/>
            <p:cNvSpPr>
              <a:spLocks noChangeShapeType="1"/>
            </p:cNvSpPr>
            <p:nvPr/>
          </p:nvSpPr>
          <p:spPr bwMode="auto">
            <a:xfrm>
              <a:off x="2379" y="1882"/>
              <a:ext cx="58" cy="345"/>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1" name="Line 37"/>
            <p:cNvSpPr>
              <a:spLocks noChangeShapeType="1"/>
            </p:cNvSpPr>
            <p:nvPr/>
          </p:nvSpPr>
          <p:spPr bwMode="auto">
            <a:xfrm>
              <a:off x="2379" y="1939"/>
              <a:ext cx="116" cy="288"/>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2" name="Line 38"/>
            <p:cNvSpPr>
              <a:spLocks noChangeShapeType="1"/>
            </p:cNvSpPr>
            <p:nvPr/>
          </p:nvSpPr>
          <p:spPr bwMode="auto">
            <a:xfrm>
              <a:off x="2379" y="2170"/>
              <a:ext cx="365" cy="3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3" name="Line 39"/>
            <p:cNvSpPr>
              <a:spLocks noChangeShapeType="1"/>
            </p:cNvSpPr>
            <p:nvPr/>
          </p:nvSpPr>
          <p:spPr bwMode="auto">
            <a:xfrm flipV="1">
              <a:off x="2437" y="2142"/>
              <a:ext cx="365" cy="85"/>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4" name="Line 40"/>
            <p:cNvSpPr>
              <a:spLocks noChangeShapeType="1"/>
            </p:cNvSpPr>
            <p:nvPr/>
          </p:nvSpPr>
          <p:spPr bwMode="auto">
            <a:xfrm flipV="1">
              <a:off x="2437" y="2227"/>
              <a:ext cx="288"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5" name="Line 41"/>
            <p:cNvSpPr>
              <a:spLocks noChangeShapeType="1"/>
            </p:cNvSpPr>
            <p:nvPr/>
          </p:nvSpPr>
          <p:spPr bwMode="auto">
            <a:xfrm flipV="1">
              <a:off x="2495" y="2257"/>
              <a:ext cx="249" cy="28"/>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6" name="Line 42"/>
            <p:cNvSpPr>
              <a:spLocks noChangeShapeType="1"/>
            </p:cNvSpPr>
            <p:nvPr/>
          </p:nvSpPr>
          <p:spPr bwMode="auto">
            <a:xfrm flipV="1">
              <a:off x="2437" y="2142"/>
              <a:ext cx="365" cy="28"/>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7" name="Line 43"/>
            <p:cNvSpPr>
              <a:spLocks noChangeShapeType="1"/>
            </p:cNvSpPr>
            <p:nvPr/>
          </p:nvSpPr>
          <p:spPr bwMode="auto">
            <a:xfrm flipV="1">
              <a:off x="2437" y="2200"/>
              <a:ext cx="307" cy="27"/>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8" name="Line 44"/>
            <p:cNvSpPr>
              <a:spLocks noChangeShapeType="1"/>
            </p:cNvSpPr>
            <p:nvPr/>
          </p:nvSpPr>
          <p:spPr bwMode="auto">
            <a:xfrm flipV="1">
              <a:off x="2437" y="2200"/>
              <a:ext cx="307" cy="27"/>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69" name="Line 45"/>
            <p:cNvSpPr>
              <a:spLocks noChangeShapeType="1"/>
            </p:cNvSpPr>
            <p:nvPr/>
          </p:nvSpPr>
          <p:spPr bwMode="auto">
            <a:xfrm>
              <a:off x="2495" y="2227"/>
              <a:ext cx="172" cy="58"/>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70" name="Freeform 46" descr="Light downward diagonal"/>
            <p:cNvSpPr>
              <a:spLocks/>
            </p:cNvSpPr>
            <p:nvPr/>
          </p:nvSpPr>
          <p:spPr bwMode="auto">
            <a:xfrm>
              <a:off x="2571" y="1739"/>
              <a:ext cx="806" cy="691"/>
            </a:xfrm>
            <a:custGeom>
              <a:avLst/>
              <a:gdLst>
                <a:gd name="T0" fmla="*/ 0 w 1872"/>
                <a:gd name="T1" fmla="*/ 0 h 1654"/>
                <a:gd name="T2" fmla="*/ 0 w 1872"/>
                <a:gd name="T3" fmla="*/ 0 h 1654"/>
                <a:gd name="T4" fmla="*/ 0 w 1872"/>
                <a:gd name="T5" fmla="*/ 0 h 1654"/>
                <a:gd name="T6" fmla="*/ 0 w 1872"/>
                <a:gd name="T7" fmla="*/ 0 h 1654"/>
                <a:gd name="T8" fmla="*/ 0 w 1872"/>
                <a:gd name="T9" fmla="*/ 0 h 1654"/>
                <a:gd name="T10" fmla="*/ 0 w 1872"/>
                <a:gd name="T11" fmla="*/ 0 h 1654"/>
                <a:gd name="T12" fmla="*/ 0 w 1872"/>
                <a:gd name="T13" fmla="*/ 0 h 1654"/>
                <a:gd name="T14" fmla="*/ 0 w 1872"/>
                <a:gd name="T15" fmla="*/ 0 h 1654"/>
                <a:gd name="T16" fmla="*/ 0 w 1872"/>
                <a:gd name="T17" fmla="*/ 0 h 1654"/>
                <a:gd name="T18" fmla="*/ 0 w 1872"/>
                <a:gd name="T19" fmla="*/ 0 h 1654"/>
                <a:gd name="T20" fmla="*/ 0 w 1872"/>
                <a:gd name="T21" fmla="*/ 0 h 1654"/>
                <a:gd name="T22" fmla="*/ 0 w 1872"/>
                <a:gd name="T23" fmla="*/ 0 h 1654"/>
                <a:gd name="T24" fmla="*/ 0 w 1872"/>
                <a:gd name="T25" fmla="*/ 0 h 1654"/>
                <a:gd name="T26" fmla="*/ 0 w 1872"/>
                <a:gd name="T27" fmla="*/ 0 h 1654"/>
                <a:gd name="T28" fmla="*/ 0 w 1872"/>
                <a:gd name="T29" fmla="*/ 0 h 1654"/>
                <a:gd name="T30" fmla="*/ 0 w 1872"/>
                <a:gd name="T31" fmla="*/ 0 h 1654"/>
                <a:gd name="T32" fmla="*/ 0 w 1872"/>
                <a:gd name="T33" fmla="*/ 0 h 1654"/>
                <a:gd name="T34" fmla="*/ 0 w 1872"/>
                <a:gd name="T35" fmla="*/ 0 h 1654"/>
                <a:gd name="T36" fmla="*/ 0 w 1872"/>
                <a:gd name="T37" fmla="*/ 0 h 1654"/>
                <a:gd name="T38" fmla="*/ 0 w 1872"/>
                <a:gd name="T39" fmla="*/ 0 h 1654"/>
                <a:gd name="T40" fmla="*/ 0 w 1872"/>
                <a:gd name="T41" fmla="*/ 0 h 1654"/>
                <a:gd name="T42" fmla="*/ 0 w 1872"/>
                <a:gd name="T43" fmla="*/ 0 h 1654"/>
                <a:gd name="T44" fmla="*/ 0 w 1872"/>
                <a:gd name="T45" fmla="*/ 0 h 16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72"/>
                <a:gd name="T70" fmla="*/ 0 h 1654"/>
                <a:gd name="T71" fmla="*/ 1872 w 1872"/>
                <a:gd name="T72" fmla="*/ 1654 h 165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72" h="1654">
                  <a:moveTo>
                    <a:pt x="12" y="0"/>
                  </a:moveTo>
                  <a:cubicBezTo>
                    <a:pt x="15" y="41"/>
                    <a:pt x="9" y="160"/>
                    <a:pt x="42" y="210"/>
                  </a:cubicBezTo>
                  <a:cubicBezTo>
                    <a:pt x="48" y="219"/>
                    <a:pt x="58" y="224"/>
                    <a:pt x="65" y="232"/>
                  </a:cubicBezTo>
                  <a:cubicBezTo>
                    <a:pt x="71" y="239"/>
                    <a:pt x="75" y="247"/>
                    <a:pt x="80" y="255"/>
                  </a:cubicBezTo>
                  <a:cubicBezTo>
                    <a:pt x="91" y="290"/>
                    <a:pt x="129" y="309"/>
                    <a:pt x="147" y="345"/>
                  </a:cubicBezTo>
                  <a:cubicBezTo>
                    <a:pt x="161" y="372"/>
                    <a:pt x="165" y="406"/>
                    <a:pt x="170" y="435"/>
                  </a:cubicBezTo>
                  <a:cubicBezTo>
                    <a:pt x="175" y="494"/>
                    <a:pt x="169" y="531"/>
                    <a:pt x="200" y="577"/>
                  </a:cubicBezTo>
                  <a:cubicBezTo>
                    <a:pt x="208" y="604"/>
                    <a:pt x="252" y="645"/>
                    <a:pt x="252" y="645"/>
                  </a:cubicBezTo>
                  <a:cubicBezTo>
                    <a:pt x="255" y="660"/>
                    <a:pt x="251" y="678"/>
                    <a:pt x="260" y="690"/>
                  </a:cubicBezTo>
                  <a:cubicBezTo>
                    <a:pt x="270" y="705"/>
                    <a:pt x="305" y="720"/>
                    <a:pt x="305" y="720"/>
                  </a:cubicBezTo>
                  <a:cubicBezTo>
                    <a:pt x="318" y="739"/>
                    <a:pt x="319" y="747"/>
                    <a:pt x="342" y="757"/>
                  </a:cubicBezTo>
                  <a:cubicBezTo>
                    <a:pt x="356" y="763"/>
                    <a:pt x="387" y="772"/>
                    <a:pt x="387" y="772"/>
                  </a:cubicBezTo>
                  <a:cubicBezTo>
                    <a:pt x="410" y="787"/>
                    <a:pt x="429" y="794"/>
                    <a:pt x="455" y="802"/>
                  </a:cubicBezTo>
                  <a:cubicBezTo>
                    <a:pt x="505" y="836"/>
                    <a:pt x="561" y="841"/>
                    <a:pt x="620" y="847"/>
                  </a:cubicBezTo>
                  <a:cubicBezTo>
                    <a:pt x="644" y="856"/>
                    <a:pt x="687" y="885"/>
                    <a:pt x="687" y="885"/>
                  </a:cubicBezTo>
                  <a:cubicBezTo>
                    <a:pt x="697" y="913"/>
                    <a:pt x="718" y="926"/>
                    <a:pt x="732" y="952"/>
                  </a:cubicBezTo>
                  <a:cubicBezTo>
                    <a:pt x="743" y="972"/>
                    <a:pt x="752" y="992"/>
                    <a:pt x="762" y="1012"/>
                  </a:cubicBezTo>
                  <a:cubicBezTo>
                    <a:pt x="794" y="1076"/>
                    <a:pt x="792" y="1163"/>
                    <a:pt x="815" y="1230"/>
                  </a:cubicBezTo>
                  <a:cubicBezTo>
                    <a:pt x="820" y="1265"/>
                    <a:pt x="814" y="1280"/>
                    <a:pt x="822" y="1327"/>
                  </a:cubicBezTo>
                  <a:lnTo>
                    <a:pt x="720" y="1654"/>
                  </a:lnTo>
                  <a:lnTo>
                    <a:pt x="1872" y="1654"/>
                  </a:lnTo>
                  <a:lnTo>
                    <a:pt x="1872" y="70"/>
                  </a:lnTo>
                  <a:lnTo>
                    <a:pt x="0" y="70"/>
                  </a:lnTo>
                </a:path>
              </a:pathLst>
            </a:custGeom>
            <a:pattFill prst="ltDnDiag">
              <a:fgClr>
                <a:srgbClr val="000000"/>
              </a:fgClr>
              <a:bgClr>
                <a:srgbClr val="FFFFFF"/>
              </a:bgClr>
            </a:patt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1" name="Text Box 47"/>
            <p:cNvSpPr txBox="1">
              <a:spLocks noChangeArrowheads="1"/>
            </p:cNvSpPr>
            <p:nvPr/>
          </p:nvSpPr>
          <p:spPr bwMode="auto">
            <a:xfrm>
              <a:off x="1560" y="1248"/>
              <a:ext cx="1086" cy="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b="1">
                  <a:latin typeface="Tahoma" panose="020B0604030504040204" pitchFamily="34" charset="0"/>
                  <a:ea typeface="Times New Roman" panose="02020603050405020304" pitchFamily="18" charset="0"/>
                  <a:cs typeface="Tahoma" panose="020B0604030504040204" pitchFamily="34" charset="0"/>
                </a:rPr>
                <a:t>NaI (Tl) кристал</a:t>
              </a:r>
            </a:p>
          </p:txBody>
        </p:sp>
        <p:sp>
          <p:nvSpPr>
            <p:cNvPr id="1072" name="Line 48"/>
            <p:cNvSpPr>
              <a:spLocks noChangeShapeType="1"/>
            </p:cNvSpPr>
            <p:nvPr/>
          </p:nvSpPr>
          <p:spPr bwMode="auto">
            <a:xfrm flipH="1">
              <a:off x="1454" y="1384"/>
              <a:ext cx="469" cy="663"/>
            </a:xfrm>
            <a:prstGeom prst="line">
              <a:avLst/>
            </a:prstGeom>
            <a:noFill/>
            <a:ln w="9525">
              <a:solidFill>
                <a:srgbClr val="FF0000"/>
              </a:solidFill>
              <a:prstDash val="dash"/>
              <a:round/>
              <a:headEnd/>
              <a:tailEnd type="arrow" w="med" len="med"/>
            </a:ln>
            <a:extLst>
              <a:ext uri="{909E8E84-426E-40DD-AFC4-6F175D3DCCD1}">
                <a14:hiddenFill xmlns:a14="http://schemas.microsoft.com/office/drawing/2010/main" xmlns="">
                  <a:noFill/>
                </a14:hiddenFill>
              </a:ext>
            </a:extLst>
          </p:spPr>
          <p:txBody>
            <a:bodyPr/>
            <a:lstStyle/>
            <a:p>
              <a:endParaRPr lang="en-GB"/>
            </a:p>
          </p:txBody>
        </p:sp>
        <p:sp>
          <p:nvSpPr>
            <p:cNvPr id="1073" name="Rectangle 49"/>
            <p:cNvSpPr>
              <a:spLocks noChangeArrowheads="1"/>
            </p:cNvSpPr>
            <p:nvPr/>
          </p:nvSpPr>
          <p:spPr bwMode="auto">
            <a:xfrm>
              <a:off x="2559" y="1748"/>
              <a:ext cx="404" cy="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4572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100"/>
                <a:t/>
              </a:r>
              <a:br>
                <a:rPr lang="en-US" altLang="en-US" sz="1100"/>
              </a:br>
              <a:endParaRPr lang="en-US" altLang="en-US"/>
            </a:p>
            <a:p>
              <a:endParaRPr lang="en-US" altLang="en-US"/>
            </a:p>
          </p:txBody>
        </p:sp>
        <p:sp>
          <p:nvSpPr>
            <p:cNvPr id="1074" name="Rectangle 50"/>
            <p:cNvSpPr>
              <a:spLocks noChangeArrowheads="1"/>
            </p:cNvSpPr>
            <p:nvPr/>
          </p:nvSpPr>
          <p:spPr bwMode="auto">
            <a:xfrm>
              <a:off x="2304" y="3216"/>
              <a:ext cx="352"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b="1"/>
                <a:t>PMT</a:t>
              </a:r>
            </a:p>
          </p:txBody>
        </p:sp>
        <p:sp>
          <p:nvSpPr>
            <p:cNvPr id="1075" name="AutoShape 51"/>
            <p:cNvSpPr>
              <a:spLocks/>
            </p:cNvSpPr>
            <p:nvPr/>
          </p:nvSpPr>
          <p:spPr bwMode="auto">
            <a:xfrm>
              <a:off x="2016" y="2256"/>
              <a:ext cx="48" cy="144"/>
            </a:xfrm>
            <a:prstGeom prst="rightBracket">
              <a:avLst>
                <a:gd name="adj" fmla="val 25000"/>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6" name="AutoShape 52"/>
            <p:cNvSpPr>
              <a:spLocks/>
            </p:cNvSpPr>
            <p:nvPr/>
          </p:nvSpPr>
          <p:spPr bwMode="auto">
            <a:xfrm>
              <a:off x="2016" y="1776"/>
              <a:ext cx="48" cy="144"/>
            </a:xfrm>
            <a:prstGeom prst="rightBracket">
              <a:avLst>
                <a:gd name="adj" fmla="val 25000"/>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7" name="AutoShape 53"/>
            <p:cNvSpPr>
              <a:spLocks/>
            </p:cNvSpPr>
            <p:nvPr/>
          </p:nvSpPr>
          <p:spPr bwMode="auto">
            <a:xfrm>
              <a:off x="2064" y="2208"/>
              <a:ext cx="48" cy="192"/>
            </a:xfrm>
            <a:prstGeom prst="rightBracket">
              <a:avLst>
                <a:gd name="adj" fmla="val 33333"/>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8" name="AutoShape 54"/>
            <p:cNvSpPr>
              <a:spLocks/>
            </p:cNvSpPr>
            <p:nvPr/>
          </p:nvSpPr>
          <p:spPr bwMode="auto">
            <a:xfrm>
              <a:off x="2064" y="1776"/>
              <a:ext cx="48" cy="192"/>
            </a:xfrm>
            <a:prstGeom prst="rightBracket">
              <a:avLst>
                <a:gd name="adj" fmla="val 33333"/>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9" name="Line 55"/>
            <p:cNvSpPr>
              <a:spLocks noChangeShapeType="1"/>
            </p:cNvSpPr>
            <p:nvPr/>
          </p:nvSpPr>
          <p:spPr bwMode="auto">
            <a:xfrm flipV="1">
              <a:off x="2448" y="2304"/>
              <a:ext cx="144" cy="864"/>
            </a:xfrm>
            <a:prstGeom prst="line">
              <a:avLst/>
            </a:prstGeom>
            <a:noFill/>
            <a:ln w="9525">
              <a:solidFill>
                <a:srgbClr val="FF0000"/>
              </a:solidFill>
              <a:prstDash val="dash"/>
              <a:round/>
              <a:headEnd/>
              <a:tailEnd type="arrow" w="med" len="med"/>
            </a:ln>
            <a:extLst>
              <a:ext uri="{909E8E84-426E-40DD-AFC4-6F175D3DCCD1}">
                <a14:hiddenFill xmlns:a14="http://schemas.microsoft.com/office/drawing/2010/main" xmlns="">
                  <a:noFill/>
                </a14:hiddenFill>
              </a:ext>
            </a:extLst>
          </p:spPr>
          <p:txBody>
            <a:bodyPr/>
            <a:lstStyle/>
            <a:p>
              <a:endParaRPr lang="en-GB"/>
            </a:p>
          </p:txBody>
        </p:sp>
        <p:sp>
          <p:nvSpPr>
            <p:cNvPr id="1080" name="Rectangle 56"/>
            <p:cNvSpPr>
              <a:spLocks noChangeArrowheads="1"/>
            </p:cNvSpPr>
            <p:nvPr/>
          </p:nvSpPr>
          <p:spPr bwMode="auto">
            <a:xfrm>
              <a:off x="1440" y="2976"/>
              <a:ext cx="810"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светловод</a:t>
              </a:r>
            </a:p>
          </p:txBody>
        </p:sp>
        <p:sp>
          <p:nvSpPr>
            <p:cNvPr id="1081" name="Line 57"/>
            <p:cNvSpPr>
              <a:spLocks noChangeShapeType="1"/>
            </p:cNvSpPr>
            <p:nvPr/>
          </p:nvSpPr>
          <p:spPr bwMode="auto">
            <a:xfrm flipV="1">
              <a:off x="1776" y="2160"/>
              <a:ext cx="144" cy="864"/>
            </a:xfrm>
            <a:prstGeom prst="line">
              <a:avLst/>
            </a:prstGeom>
            <a:noFill/>
            <a:ln w="9525">
              <a:solidFill>
                <a:srgbClr val="FF0000"/>
              </a:solidFill>
              <a:prstDash val="dash"/>
              <a:round/>
              <a:headEnd/>
              <a:tailEnd type="arrow" w="med" len="med"/>
            </a:ln>
            <a:extLst>
              <a:ext uri="{909E8E84-426E-40DD-AFC4-6F175D3DCCD1}">
                <a14:hiddenFill xmlns:a14="http://schemas.microsoft.com/office/drawing/2010/main" xmlns="">
                  <a:noFill/>
                </a14:hiddenFill>
              </a:ext>
            </a:extLst>
          </p:spPr>
          <p:txBody>
            <a:bodyPr/>
            <a:lstStyle/>
            <a:p>
              <a:endParaRPr lang="en-GB"/>
            </a:p>
          </p:txBody>
        </p:sp>
        <p:sp>
          <p:nvSpPr>
            <p:cNvPr id="1082" name="Rectangle 58"/>
            <p:cNvSpPr>
              <a:spLocks noChangeArrowheads="1"/>
            </p:cNvSpPr>
            <p:nvPr/>
          </p:nvSpPr>
          <p:spPr bwMode="auto">
            <a:xfrm>
              <a:off x="1632" y="1104"/>
              <a:ext cx="1002"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Сцинтилатор</a:t>
              </a:r>
            </a:p>
          </p:txBody>
        </p:sp>
      </p:grpSp>
      <p:sp>
        <p:nvSpPr>
          <p:cNvPr id="59" name="Text Box 115"/>
          <p:cNvSpPr txBox="1">
            <a:spLocks noChangeArrowheads="1"/>
          </p:cNvSpPr>
          <p:nvPr/>
        </p:nvSpPr>
        <p:spPr bwMode="auto">
          <a:xfrm>
            <a:off x="1954718" y="346941"/>
            <a:ext cx="8351838"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ru-RU" altLang="en-US" sz="3600" b="1" dirty="0">
                <a:latin typeface="Tahoma" panose="020B0604030504040204" pitchFamily="34" charset="0"/>
              </a:rPr>
              <a:t>С</a:t>
            </a:r>
            <a:r>
              <a:rPr lang="en-US" altLang="en-US" sz="3600" b="1" dirty="0" err="1">
                <a:latin typeface="Tahoma" panose="020B0604030504040204" pitchFamily="34" charset="0"/>
              </a:rPr>
              <a:t>цинтила</a:t>
            </a:r>
            <a:r>
              <a:rPr lang="sr-Cyrl-RS" altLang="en-US" sz="3600" b="1" dirty="0">
                <a:latin typeface="Tahoma" panose="020B0604030504040204" pitchFamily="34" charset="0"/>
              </a:rPr>
              <a:t>циони детектор</a:t>
            </a:r>
            <a:endParaRPr lang="en-US" altLang="en-US" sz="3600" b="1" dirty="0">
              <a:latin typeface="Tahoma" panose="020B0604030504040204" pitchFamily="34" charset="0"/>
            </a:endParaRPr>
          </a:p>
        </p:txBody>
      </p:sp>
    </p:spTree>
    <p:extLst>
      <p:ext uri="{BB962C8B-B14F-4D97-AF65-F5344CB8AC3E}">
        <p14:creationId xmlns:p14="http://schemas.microsoft.com/office/powerpoint/2010/main" xmlns="" val="3914389231"/>
      </p:ext>
    </p:extLst>
  </p:cSld>
  <p:clrMapOvr>
    <a:masterClrMapping/>
  </p:clrMapOvr>
  <mc:AlternateContent xmlns:mc="http://schemas.openxmlformats.org/markup-compatibility/2006">
    <mc:Choice xmlns:p14="http://schemas.microsoft.com/office/powerpoint/2010/main" xmlns="" Requires="p14">
      <p:transition spd="slow" p14:dur="2000" advTm="103225"/>
    </mc:Choice>
    <mc:Fallback>
      <p:transition spd="slow" advTm="103225"/>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WordArt 15"/>
          <p:cNvSpPr>
            <a:spLocks noChangeArrowheads="1" noChangeShapeType="1" noTextEdit="1"/>
          </p:cNvSpPr>
          <p:nvPr/>
        </p:nvSpPr>
        <p:spPr bwMode="auto">
          <a:xfrm>
            <a:off x="212436" y="2179781"/>
            <a:ext cx="11979564" cy="1383868"/>
          </a:xfrm>
          <a:prstGeom prst="rect">
            <a:avLst/>
          </a:prstGeom>
        </p:spPr>
        <p:txBody>
          <a:bodyPr wrap="none" fromWordArt="1">
            <a:prstTxWarp prst="textPlain">
              <a:avLst>
                <a:gd name="adj" fmla="val 50000"/>
              </a:avLst>
            </a:prstTxWarp>
          </a:bodyPr>
          <a:lstStyle/>
          <a:p>
            <a:pPr algn="ctr"/>
            <a:r>
              <a:rPr lang="ru-RU" sz="3600" kern="10" dirty="0">
                <a:ln w="19050">
                  <a:solidFill>
                    <a:srgbClr val="99CCFF"/>
                  </a:solidFill>
                  <a:round/>
                  <a:headEnd/>
                  <a:tailEnd/>
                </a:ln>
                <a:solidFill>
                  <a:srgbClr val="FF0000"/>
                </a:solidFill>
                <a:effectLst>
                  <a:outerShdw dist="35921" dir="2700000" algn="ctr" rotWithShape="0">
                    <a:srgbClr val="990000"/>
                  </a:outerShdw>
                </a:effectLst>
                <a:latin typeface="Impact"/>
              </a:rPr>
              <a:t>Медицински уређаји који користе </a:t>
            </a:r>
            <a:endParaRPr lang="sr-Latn-RS" sz="3600" kern="10" dirty="0" smtClean="0">
              <a:ln w="19050">
                <a:solidFill>
                  <a:srgbClr val="99CCFF"/>
                </a:solidFill>
                <a:round/>
                <a:headEnd/>
                <a:tailEnd/>
              </a:ln>
              <a:solidFill>
                <a:srgbClr val="FF0000"/>
              </a:solidFill>
              <a:effectLst>
                <a:outerShdw dist="35921" dir="2700000" algn="ctr" rotWithShape="0">
                  <a:srgbClr val="990000"/>
                </a:outerShdw>
              </a:effectLst>
              <a:latin typeface="Impact"/>
            </a:endParaRPr>
          </a:p>
          <a:p>
            <a:pPr algn="ctr"/>
            <a:r>
              <a:rPr lang="ru-RU" sz="3600" kern="10" dirty="0" smtClean="0">
                <a:ln w="19050">
                  <a:solidFill>
                    <a:srgbClr val="99CCFF"/>
                  </a:solidFill>
                  <a:round/>
                  <a:headEnd/>
                  <a:tailEnd/>
                </a:ln>
                <a:solidFill>
                  <a:srgbClr val="FF0000"/>
                </a:solidFill>
                <a:effectLst>
                  <a:outerShdw dist="35921" dir="2700000" algn="ctr" rotWithShape="0">
                    <a:srgbClr val="990000"/>
                  </a:outerShdw>
                </a:effectLst>
                <a:latin typeface="Impact"/>
              </a:rPr>
              <a:t>јонизујуће </a:t>
            </a:r>
            <a:r>
              <a:rPr lang="ru-RU" sz="3600" kern="10" dirty="0">
                <a:ln w="19050">
                  <a:solidFill>
                    <a:srgbClr val="99CCFF"/>
                  </a:solidFill>
                  <a:round/>
                  <a:headEnd/>
                  <a:tailEnd/>
                </a:ln>
                <a:solidFill>
                  <a:srgbClr val="FF0000"/>
                </a:solidFill>
                <a:effectLst>
                  <a:outerShdw dist="35921" dir="2700000" algn="ctr" rotWithShape="0">
                    <a:srgbClr val="990000"/>
                  </a:outerShdw>
                </a:effectLst>
                <a:latin typeface="Impact"/>
              </a:rPr>
              <a:t>зрачење</a:t>
            </a:r>
            <a:endParaRPr lang="en-US" sz="3600" kern="10" dirty="0">
              <a:ln w="19050">
                <a:solidFill>
                  <a:srgbClr val="99CCFF"/>
                </a:solidFill>
                <a:round/>
                <a:headEnd/>
                <a:tailEnd/>
              </a:ln>
              <a:solidFill>
                <a:srgbClr val="FF0000"/>
              </a:solidFill>
              <a:effectLst>
                <a:outerShdw dist="35921" dir="2700000" algn="ctr" rotWithShape="0">
                  <a:srgbClr val="990000"/>
                </a:outerShdw>
              </a:effectLst>
              <a:latin typeface="Impact"/>
            </a:endParaRPr>
          </a:p>
        </p:txBody>
      </p:sp>
    </p:spTree>
    <p:extLst>
      <p:ext uri="{BB962C8B-B14F-4D97-AF65-F5344CB8AC3E}">
        <p14:creationId xmlns="" xmlns:p14="http://schemas.microsoft.com/office/powerpoint/2010/main" val="28354810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5"/>
          <p:cNvPicPr>
            <a:picLocks noChangeAspect="1" noChangeArrowheads="1"/>
          </p:cNvPicPr>
          <p:nvPr/>
        </p:nvPicPr>
        <p:blipFill>
          <a:blip r:embed="rId2" cstate="print"/>
          <a:srcRect/>
          <a:stretch>
            <a:fillRect/>
          </a:stretch>
        </p:blipFill>
        <p:spPr bwMode="auto">
          <a:xfrm>
            <a:off x="325006" y="1136072"/>
            <a:ext cx="4736521" cy="2942947"/>
          </a:xfrm>
          <a:prstGeom prst="rect">
            <a:avLst/>
          </a:prstGeom>
          <a:noFill/>
          <a:ln w="9525">
            <a:noFill/>
            <a:miter lim="800000"/>
            <a:headEnd/>
            <a:tailEnd/>
          </a:ln>
        </p:spPr>
      </p:pic>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60119" y="4289298"/>
            <a:ext cx="2777067" cy="1812636"/>
          </a:xfrm>
          <a:prstGeom prst="rect">
            <a:avLst/>
          </a:prstGeom>
        </p:spPr>
      </p:pic>
      <p:sp>
        <p:nvSpPr>
          <p:cNvPr id="4" name="Rectangle 3"/>
          <p:cNvSpPr/>
          <p:nvPr/>
        </p:nvSpPr>
        <p:spPr>
          <a:xfrm>
            <a:off x="4156336" y="279462"/>
            <a:ext cx="3712876" cy="646331"/>
          </a:xfrm>
          <a:prstGeom prst="rect">
            <a:avLst/>
          </a:prstGeom>
        </p:spPr>
        <p:txBody>
          <a:bodyPr wrap="none">
            <a:spAutoFit/>
          </a:bodyPr>
          <a:lstStyle/>
          <a:p>
            <a:r>
              <a:rPr lang="ru-RU" sz="3600" dirty="0">
                <a:latin typeface="Tahoma" panose="020B0604030504040204" pitchFamily="34" charset="0"/>
                <a:ea typeface="Tahoma" panose="020B0604030504040204" pitchFamily="34" charset="0"/>
                <a:cs typeface="Tahoma" panose="020B0604030504040204" pitchFamily="34" charset="0"/>
              </a:rPr>
              <a:t>Рентген апарати</a:t>
            </a:r>
          </a:p>
        </p:txBody>
      </p:sp>
      <p:pic>
        <p:nvPicPr>
          <p:cNvPr id="5" name="Picture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752012" y="4289298"/>
            <a:ext cx="3774351" cy="1969402"/>
          </a:xfrm>
          <a:prstGeom prst="rect">
            <a:avLst/>
          </a:prstGeom>
        </p:spPr>
      </p:pic>
      <p:pic>
        <p:nvPicPr>
          <p:cNvPr id="9" name="Picture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7376540" y="1242188"/>
            <a:ext cx="2836831" cy="2836831"/>
          </a:xfrm>
          <a:prstGeom prst="rect">
            <a:avLst/>
          </a:prstGeom>
        </p:spPr>
      </p:pic>
    </p:spTree>
    <p:extLst>
      <p:ext uri="{BB962C8B-B14F-4D97-AF65-F5344CB8AC3E}">
        <p14:creationId xmlns="" xmlns:p14="http://schemas.microsoft.com/office/powerpoint/2010/main" val="18973598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9" name="Rectangle 13"/>
          <p:cNvSpPr>
            <a:spLocks noChangeArrowheads="1"/>
          </p:cNvSpPr>
          <p:nvPr/>
        </p:nvSpPr>
        <p:spPr bwMode="auto">
          <a:xfrm>
            <a:off x="2438400" y="838200"/>
            <a:ext cx="3505200" cy="457200"/>
          </a:xfrm>
          <a:prstGeom prst="rect">
            <a:avLst/>
          </a:prstGeom>
          <a:noFill/>
          <a:ln w="9525">
            <a:noFill/>
            <a:miter lim="800000"/>
            <a:headEnd/>
            <a:tailEnd/>
          </a:ln>
          <a:effectLst/>
        </p:spPr>
        <p:txBody>
          <a:bodyPr>
            <a:spAutoFit/>
          </a:bodyPr>
          <a:lstStyle/>
          <a:p>
            <a:pPr algn="l" eaLnBrk="1" hangingPunct="1"/>
            <a:r>
              <a:rPr lang="sl-SI" sz="2400" b="1">
                <a:solidFill>
                  <a:srgbClr val="0000FF"/>
                </a:solidFill>
                <a:latin typeface="Times New Roman" pitchFamily="18" charset="0"/>
              </a:rPr>
              <a:t> </a:t>
            </a:r>
            <a:endParaRPr lang="en-US" sz="2400" b="1">
              <a:solidFill>
                <a:srgbClr val="0000FF"/>
              </a:solidFill>
              <a:latin typeface="Times New Roman" pitchFamily="18" charset="0"/>
            </a:endParaRPr>
          </a:p>
        </p:txBody>
      </p:sp>
      <p:sp>
        <p:nvSpPr>
          <p:cNvPr id="55310" name="Rectangle 14"/>
          <p:cNvSpPr>
            <a:spLocks noChangeArrowheads="1"/>
          </p:cNvSpPr>
          <p:nvPr/>
        </p:nvSpPr>
        <p:spPr bwMode="auto">
          <a:xfrm>
            <a:off x="5965825" y="3200400"/>
            <a:ext cx="260350" cy="457200"/>
          </a:xfrm>
          <a:prstGeom prst="rect">
            <a:avLst/>
          </a:prstGeom>
          <a:noFill/>
          <a:ln w="9525">
            <a:noFill/>
            <a:miter lim="800000"/>
            <a:headEnd/>
            <a:tailEnd/>
          </a:ln>
          <a:effectLst/>
        </p:spPr>
        <p:txBody>
          <a:bodyPr wrap="none">
            <a:spAutoFit/>
          </a:bodyPr>
          <a:lstStyle/>
          <a:p>
            <a:pPr algn="l" eaLnBrk="1" hangingPunct="1"/>
            <a:r>
              <a:rPr lang="sl-SI" sz="2400" b="1">
                <a:solidFill>
                  <a:srgbClr val="0000FF"/>
                </a:solidFill>
                <a:latin typeface="Times New Roman" pitchFamily="18" charset="0"/>
              </a:rPr>
              <a:t> </a:t>
            </a:r>
            <a:endParaRPr lang="en-US" sz="2400" b="1">
              <a:solidFill>
                <a:srgbClr val="0000FF"/>
              </a:solidFill>
              <a:latin typeface="Times New Roman" pitchFamily="18" charset="0"/>
            </a:endParaRPr>
          </a:p>
        </p:txBody>
      </p:sp>
      <p:sp>
        <p:nvSpPr>
          <p:cNvPr id="55311" name="Rectangle 15"/>
          <p:cNvSpPr>
            <a:spLocks noChangeArrowheads="1"/>
          </p:cNvSpPr>
          <p:nvPr/>
        </p:nvSpPr>
        <p:spPr bwMode="auto">
          <a:xfrm>
            <a:off x="1524000" y="3200400"/>
            <a:ext cx="9144000" cy="457200"/>
          </a:xfrm>
          <a:prstGeom prst="rect">
            <a:avLst/>
          </a:prstGeom>
          <a:noFill/>
          <a:ln w="9525">
            <a:noFill/>
            <a:miter lim="800000"/>
            <a:headEnd/>
            <a:tailEnd/>
          </a:ln>
          <a:effectLst/>
        </p:spPr>
        <p:txBody>
          <a:bodyPr>
            <a:spAutoFit/>
          </a:bodyPr>
          <a:lstStyle/>
          <a:p>
            <a:pPr algn="l"/>
            <a:r>
              <a:rPr lang="sl-SI" sz="2400" b="1">
                <a:solidFill>
                  <a:srgbClr val="0000FF"/>
                </a:solidFill>
                <a:latin typeface="Times New Roman" pitchFamily="18" charset="0"/>
              </a:rPr>
              <a:t> </a:t>
            </a:r>
            <a:endParaRPr lang="sl-SI" sz="2400">
              <a:latin typeface="Times New Roman" pitchFamily="18" charset="0"/>
            </a:endParaRPr>
          </a:p>
        </p:txBody>
      </p:sp>
      <p:sp>
        <p:nvSpPr>
          <p:cNvPr id="55312" name="Rectangle 16"/>
          <p:cNvSpPr>
            <a:spLocks noChangeArrowheads="1"/>
          </p:cNvSpPr>
          <p:nvPr/>
        </p:nvSpPr>
        <p:spPr bwMode="auto">
          <a:xfrm>
            <a:off x="1524000" y="3200400"/>
            <a:ext cx="9144000" cy="457200"/>
          </a:xfrm>
          <a:prstGeom prst="rect">
            <a:avLst/>
          </a:prstGeom>
          <a:noFill/>
          <a:ln w="9525">
            <a:noFill/>
            <a:miter lim="800000"/>
            <a:headEnd/>
            <a:tailEnd/>
          </a:ln>
          <a:effectLst/>
        </p:spPr>
        <p:txBody>
          <a:bodyPr>
            <a:spAutoFit/>
          </a:bodyPr>
          <a:lstStyle/>
          <a:p>
            <a:pPr algn="l"/>
            <a:r>
              <a:rPr lang="sl-SI" sz="2400" b="1">
                <a:solidFill>
                  <a:srgbClr val="0000FF"/>
                </a:solidFill>
                <a:latin typeface="Times New Roman" pitchFamily="18" charset="0"/>
              </a:rPr>
              <a:t> </a:t>
            </a:r>
            <a:endParaRPr lang="sl-SI" sz="2400">
              <a:latin typeface="Times New Roman" pitchFamily="18" charset="0"/>
            </a:endParaRPr>
          </a:p>
        </p:txBody>
      </p:sp>
      <p:pic>
        <p:nvPicPr>
          <p:cNvPr id="55314" name="Picture 18" descr="21tx ct++"/>
          <p:cNvPicPr>
            <a:picLocks noChangeAspect="1" noChangeArrowheads="1"/>
          </p:cNvPicPr>
          <p:nvPr/>
        </p:nvPicPr>
        <p:blipFill>
          <a:blip r:embed="rId2" cstate="print"/>
          <a:srcRect/>
          <a:stretch>
            <a:fillRect/>
          </a:stretch>
        </p:blipFill>
        <p:spPr bwMode="auto">
          <a:xfrm>
            <a:off x="7324723" y="3328132"/>
            <a:ext cx="4824883" cy="2480092"/>
          </a:xfrm>
          <a:prstGeom prst="rect">
            <a:avLst/>
          </a:prstGeom>
          <a:noFill/>
        </p:spPr>
      </p:pic>
      <p:sp>
        <p:nvSpPr>
          <p:cNvPr id="55315" name="Text Box 19"/>
          <p:cNvSpPr txBox="1">
            <a:spLocks noChangeArrowheads="1"/>
          </p:cNvSpPr>
          <p:nvPr/>
        </p:nvSpPr>
        <p:spPr bwMode="auto">
          <a:xfrm>
            <a:off x="2422526" y="879475"/>
            <a:ext cx="4359275" cy="457200"/>
          </a:xfrm>
          <a:prstGeom prst="rect">
            <a:avLst/>
          </a:prstGeom>
          <a:noFill/>
          <a:ln w="9525">
            <a:noFill/>
            <a:miter lim="800000"/>
            <a:headEnd/>
            <a:tailEnd/>
          </a:ln>
          <a:effectLst/>
        </p:spPr>
        <p:txBody>
          <a:bodyPr>
            <a:spAutoFit/>
          </a:bodyPr>
          <a:lstStyle/>
          <a:p>
            <a:pPr algn="l" eaLnBrk="1" hangingPunct="1"/>
            <a:endParaRPr lang="sr-Latn-CS" sz="2400" b="1" dirty="0">
              <a:solidFill>
                <a:srgbClr val="0000FF"/>
              </a:solidFill>
              <a:latin typeface="Tahoma" panose="020B0604030504040204" pitchFamily="34" charset="0"/>
              <a:ea typeface="Tahoma" panose="020B0604030504040204" pitchFamily="34" charset="0"/>
              <a:cs typeface="Tahoma" panose="020B0604030504040204" pitchFamily="34" charset="0"/>
            </a:endParaRPr>
          </a:p>
        </p:txBody>
      </p:sp>
      <p:sp>
        <p:nvSpPr>
          <p:cNvPr id="55316" name="Text Box 20"/>
          <p:cNvSpPr txBox="1">
            <a:spLocks noChangeArrowheads="1"/>
          </p:cNvSpPr>
          <p:nvPr/>
        </p:nvSpPr>
        <p:spPr bwMode="auto">
          <a:xfrm>
            <a:off x="876300" y="1295400"/>
            <a:ext cx="5638800" cy="1169551"/>
          </a:xfrm>
          <a:prstGeom prst="rect">
            <a:avLst/>
          </a:prstGeom>
          <a:noFill/>
          <a:ln w="9525">
            <a:noFill/>
            <a:miter lim="800000"/>
            <a:headEnd/>
            <a:tailEnd/>
          </a:ln>
          <a:effectLst/>
        </p:spPr>
        <p:txBody>
          <a:bodyPr>
            <a:spAutoFit/>
          </a:bodyPr>
          <a:lstStyle/>
          <a:p>
            <a:pPr algn="l" eaLnBrk="1" hangingPunct="1">
              <a:spcBef>
                <a:spcPct val="50000"/>
              </a:spcBef>
            </a:pPr>
            <a:r>
              <a:rPr lang="en-US" sz="2800" dirty="0"/>
              <a:t>A.M. Cormac, Sir </a:t>
            </a:r>
            <a:r>
              <a:rPr lang="en-US" sz="2800" dirty="0" err="1" smtClean="0"/>
              <a:t>G.N.Hounsfield</a:t>
            </a:r>
            <a:endParaRPr lang="en-US" sz="2800" dirty="0"/>
          </a:p>
          <a:p>
            <a:pPr algn="l" eaLnBrk="1" hangingPunct="1">
              <a:spcBef>
                <a:spcPct val="50000"/>
              </a:spcBef>
            </a:pPr>
            <a:r>
              <a:rPr lang="sl-SI" sz="2800" dirty="0"/>
              <a:t>NOBELOVA NAGRADA</a:t>
            </a:r>
            <a:r>
              <a:rPr lang="en-US" sz="2800" dirty="0"/>
              <a:t> 1979</a:t>
            </a:r>
          </a:p>
        </p:txBody>
      </p:sp>
      <p:sp>
        <p:nvSpPr>
          <p:cNvPr id="10" name="Title 1"/>
          <p:cNvSpPr>
            <a:spLocks noGrp="1"/>
          </p:cNvSpPr>
          <p:nvPr>
            <p:ph type="title"/>
          </p:nvPr>
        </p:nvSpPr>
        <p:spPr>
          <a:xfrm>
            <a:off x="1981200" y="152400"/>
            <a:ext cx="8229600" cy="790577"/>
          </a:xfrm>
        </p:spPr>
        <p:txBody>
          <a:bodyPr>
            <a:normAutofit/>
          </a:bodyPr>
          <a:lstStyle/>
          <a:p>
            <a:pPr algn="ctr"/>
            <a:r>
              <a:rPr lang="sr-Cyrl-RS" sz="3600" dirty="0" smtClean="0">
                <a:solidFill>
                  <a:schemeClr val="tx1"/>
                </a:solidFill>
                <a:latin typeface="Tahoma" pitchFamily="34" charset="0"/>
                <a:ea typeface="Tahoma" pitchFamily="34" charset="0"/>
                <a:cs typeface="Tahoma" pitchFamily="34" charset="0"/>
              </a:rPr>
              <a:t>Компјутеризована томографја- </a:t>
            </a:r>
            <a:r>
              <a:rPr lang="sr-Latn-RS" sz="3600" dirty="0" smtClean="0">
                <a:solidFill>
                  <a:schemeClr val="tx1"/>
                </a:solidFill>
                <a:latin typeface="Tahoma" pitchFamily="34" charset="0"/>
                <a:ea typeface="Tahoma" pitchFamily="34" charset="0"/>
                <a:cs typeface="Tahoma" pitchFamily="34" charset="0"/>
              </a:rPr>
              <a:t>C</a:t>
            </a:r>
            <a:r>
              <a:rPr lang="sr-Cyrl-RS" sz="3600" dirty="0" smtClean="0">
                <a:solidFill>
                  <a:schemeClr val="tx1"/>
                </a:solidFill>
                <a:latin typeface="Tahoma" pitchFamily="34" charset="0"/>
                <a:ea typeface="Tahoma" pitchFamily="34" charset="0"/>
                <a:cs typeface="Tahoma" pitchFamily="34" charset="0"/>
              </a:rPr>
              <a:t>Т</a:t>
            </a:r>
            <a:endParaRPr lang="sr-Latn-CS" sz="3600" dirty="0">
              <a:solidFill>
                <a:schemeClr val="tx1"/>
              </a:solidFill>
              <a:latin typeface="Tahoma" pitchFamily="34" charset="0"/>
              <a:ea typeface="Tahoma" pitchFamily="34" charset="0"/>
              <a:cs typeface="Tahoma" pitchFamily="34" charset="0"/>
            </a:endParaRPr>
          </a:p>
        </p:txBody>
      </p:sp>
      <p:pic>
        <p:nvPicPr>
          <p:cNvPr id="3" name="Picture 2"/>
          <p:cNvPicPr>
            <a:picLocks noChangeAspect="1"/>
          </p:cNvPicPr>
          <p:nvPr/>
        </p:nvPicPr>
        <p:blipFill rotWithShape="1">
          <a:blip r:embed="rId3" cstate="print">
            <a:extLst>
              <a:ext uri="{28A0092B-C50C-407E-A947-70E740481C1C}">
                <a14:useLocalDpi xmlns="" xmlns:a14="http://schemas.microsoft.com/office/drawing/2010/main" val="0"/>
              </a:ext>
            </a:extLst>
          </a:blip>
          <a:srcRect t="33800"/>
          <a:stretch/>
        </p:blipFill>
        <p:spPr>
          <a:xfrm>
            <a:off x="312738" y="3328132"/>
            <a:ext cx="6373812" cy="2480092"/>
          </a:xfrm>
          <a:prstGeom prst="rect">
            <a:avLst/>
          </a:prstGeom>
        </p:spPr>
      </p:pic>
    </p:spTree>
    <p:extLst>
      <p:ext uri="{BB962C8B-B14F-4D97-AF65-F5344CB8AC3E}">
        <p14:creationId xmlns="" xmlns:p14="http://schemas.microsoft.com/office/powerpoint/2010/main" val="20234382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WordArt 15"/>
          <p:cNvSpPr>
            <a:spLocks noChangeArrowheads="1" noChangeShapeType="1" noTextEdit="1"/>
          </p:cNvSpPr>
          <p:nvPr/>
        </p:nvSpPr>
        <p:spPr bwMode="auto">
          <a:xfrm>
            <a:off x="1689101" y="163513"/>
            <a:ext cx="8296275" cy="546100"/>
          </a:xfrm>
          <a:prstGeom prst="rect">
            <a:avLst/>
          </a:prstGeom>
        </p:spPr>
        <p:txBody>
          <a:bodyPr wrap="none" fromWordArt="1">
            <a:prstTxWarp prst="textPlain">
              <a:avLst>
                <a:gd name="adj" fmla="val 50000"/>
              </a:avLst>
            </a:prstTxWarp>
          </a:bodyPr>
          <a:lstStyle/>
          <a:p>
            <a:pPr algn="ctr"/>
            <a:endParaRPr lang="en-US" sz="3600" kern="10" dirty="0">
              <a:ln w="19050">
                <a:solidFill>
                  <a:srgbClr val="99CCFF"/>
                </a:solidFill>
                <a:round/>
                <a:headEnd/>
                <a:tailEnd/>
              </a:ln>
              <a:solidFill>
                <a:srgbClr val="FF0000"/>
              </a:solidFill>
              <a:effectLst>
                <a:outerShdw dist="35921" dir="2700000" algn="ctr" rotWithShape="0">
                  <a:srgbClr val="990000"/>
                </a:outerShdw>
              </a:effectLst>
              <a:latin typeface="Impact"/>
            </a:endParaRPr>
          </a:p>
        </p:txBody>
      </p:sp>
      <p:pic>
        <p:nvPicPr>
          <p:cNvPr id="49156" name="Picture 8" descr="Image result for linear accelerator varian"/>
          <p:cNvPicPr>
            <a:picLocks noChangeAspect="1" noChangeArrowheads="1"/>
          </p:cNvPicPr>
          <p:nvPr/>
        </p:nvPicPr>
        <p:blipFill>
          <a:blip r:embed="rId2" cstate="print"/>
          <a:srcRect/>
          <a:stretch>
            <a:fillRect/>
          </a:stretch>
        </p:blipFill>
        <p:spPr bwMode="auto">
          <a:xfrm>
            <a:off x="784448" y="2386401"/>
            <a:ext cx="4990216" cy="3561817"/>
          </a:xfrm>
          <a:prstGeom prst="rect">
            <a:avLst/>
          </a:prstGeom>
          <a:noFill/>
          <a:ln w="9525">
            <a:noFill/>
            <a:miter lim="800000"/>
            <a:headEnd/>
            <a:tailEnd/>
          </a:ln>
        </p:spPr>
      </p:pic>
      <p:pic>
        <p:nvPicPr>
          <p:cNvPr id="49157" name="Picture 10" descr="Image result for heavy ion therapy"/>
          <p:cNvPicPr>
            <a:picLocks noChangeAspect="1" noChangeArrowheads="1"/>
          </p:cNvPicPr>
          <p:nvPr/>
        </p:nvPicPr>
        <p:blipFill>
          <a:blip r:embed="rId3" cstate="print"/>
          <a:srcRect/>
          <a:stretch>
            <a:fillRect/>
          </a:stretch>
        </p:blipFill>
        <p:spPr bwMode="auto">
          <a:xfrm>
            <a:off x="6114401" y="2386401"/>
            <a:ext cx="5517311" cy="3672654"/>
          </a:xfrm>
          <a:prstGeom prst="rect">
            <a:avLst/>
          </a:prstGeom>
          <a:noFill/>
          <a:ln w="9525">
            <a:noFill/>
            <a:miter lim="800000"/>
            <a:headEnd/>
            <a:tailEnd/>
          </a:ln>
        </p:spPr>
      </p:pic>
      <p:sp>
        <p:nvSpPr>
          <p:cNvPr id="3" name="Rectangle 2"/>
          <p:cNvSpPr/>
          <p:nvPr/>
        </p:nvSpPr>
        <p:spPr>
          <a:xfrm>
            <a:off x="361236" y="264839"/>
            <a:ext cx="11399504" cy="584775"/>
          </a:xfrm>
          <a:prstGeom prst="rect">
            <a:avLst/>
          </a:prstGeom>
        </p:spPr>
        <p:txBody>
          <a:bodyPr wrap="square">
            <a:spAutoFit/>
          </a:bodyPr>
          <a:lstStyle/>
          <a:p>
            <a:r>
              <a:rPr lang="ru-RU" sz="3200" dirty="0" smtClean="0">
                <a:latin typeface="Tahoma" pitchFamily="34" charset="0"/>
                <a:ea typeface="Tahoma" pitchFamily="34" charset="0"/>
                <a:cs typeface="Tahoma" pitchFamily="34" charset="0"/>
              </a:rPr>
              <a:t>Терапијски уређаји који </a:t>
            </a:r>
            <a:r>
              <a:rPr lang="ru-RU" sz="3200" dirty="0">
                <a:latin typeface="Tahoma" pitchFamily="34" charset="0"/>
                <a:ea typeface="Tahoma" pitchFamily="34" charset="0"/>
                <a:cs typeface="Tahoma" pitchFamily="34" charset="0"/>
              </a:rPr>
              <a:t>користе јонизујуће зрачење</a:t>
            </a:r>
          </a:p>
        </p:txBody>
      </p:sp>
      <p:sp>
        <p:nvSpPr>
          <p:cNvPr id="7" name="TextBox 6"/>
          <p:cNvSpPr txBox="1"/>
          <p:nvPr/>
        </p:nvSpPr>
        <p:spPr>
          <a:xfrm>
            <a:off x="914399" y="1692613"/>
            <a:ext cx="2523127" cy="369332"/>
          </a:xfrm>
          <a:prstGeom prst="rect">
            <a:avLst/>
          </a:prstGeom>
          <a:noFill/>
        </p:spPr>
        <p:txBody>
          <a:bodyPr wrap="none" rtlCol="0">
            <a:spAutoFit/>
          </a:bodyPr>
          <a:lstStyle/>
          <a:p>
            <a:r>
              <a:rPr lang="sr-Latn-RS" dirty="0" smtClean="0"/>
              <a:t>LINAC, Y knife, X knife</a:t>
            </a:r>
            <a:endParaRPr lang="en-US" dirty="0"/>
          </a:p>
        </p:txBody>
      </p:sp>
    </p:spTree>
    <p:extLst>
      <p:ext uri="{BB962C8B-B14F-4D97-AF65-F5344CB8AC3E}">
        <p14:creationId xmlns="" xmlns:p14="http://schemas.microsoft.com/office/powerpoint/2010/main" val="42018384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74460" y="0"/>
            <a:ext cx="7474228" cy="6858000"/>
          </a:xfrm>
          <a:prstGeom prst="rect">
            <a:avLst/>
          </a:prstGeom>
        </p:spPr>
      </p:pic>
    </p:spTree>
    <p:extLst>
      <p:ext uri="{BB962C8B-B14F-4D97-AF65-F5344CB8AC3E}">
        <p14:creationId xmlns:p14="http://schemas.microsoft.com/office/powerpoint/2010/main" xmlns="" val="16823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6"/>
          <p:cNvSpPr txBox="1">
            <a:spLocks noChangeArrowheads="1"/>
          </p:cNvSpPr>
          <p:nvPr/>
        </p:nvSpPr>
        <p:spPr bwMode="auto">
          <a:xfrm>
            <a:off x="1997076" y="2697164"/>
            <a:ext cx="8442325" cy="1323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4000" b="1" dirty="0" err="1">
                <a:latin typeface="Tahoma" panose="020B0604030504040204" pitchFamily="34" charset="0"/>
              </a:rPr>
              <a:t>ГАМА</a:t>
            </a:r>
            <a:r>
              <a:rPr lang="sr-Latn-CS" altLang="en-US" sz="4000" b="1" dirty="0">
                <a:latin typeface="Tahoma" panose="020B0604030504040204" pitchFamily="34" charset="0"/>
              </a:rPr>
              <a:t> </a:t>
            </a:r>
            <a:r>
              <a:rPr lang="en-US" altLang="en-US" sz="4000" b="1" dirty="0" err="1">
                <a:latin typeface="Tahoma" panose="020B0604030504040204" pitchFamily="34" charset="0"/>
              </a:rPr>
              <a:t>СЦИНТИЛАЦИОНА</a:t>
            </a:r>
            <a:r>
              <a:rPr lang="sr-Latn-CS" altLang="en-US" sz="4000" b="1" dirty="0">
                <a:latin typeface="Tahoma" panose="020B0604030504040204" pitchFamily="34" charset="0"/>
              </a:rPr>
              <a:t> </a:t>
            </a:r>
            <a:r>
              <a:rPr lang="en-US" altLang="en-US" sz="4000" b="1" dirty="0" err="1">
                <a:latin typeface="Tahoma" panose="020B0604030504040204" pitchFamily="34" charset="0"/>
              </a:rPr>
              <a:t>КАМЕРА</a:t>
            </a:r>
            <a:endParaRPr lang="en-US" altLang="en-US" sz="4000" b="1" dirty="0">
              <a:latin typeface="Tahoma" panose="020B0604030504040204" pitchFamily="34" charset="0"/>
            </a:endParaRPr>
          </a:p>
        </p:txBody>
      </p:sp>
    </p:spTree>
    <p:extLst>
      <p:ext uri="{BB962C8B-B14F-4D97-AF65-F5344CB8AC3E}">
        <p14:creationId xmlns="" xmlns:p14="http://schemas.microsoft.com/office/powerpoint/2010/main" val="1246807138"/>
      </p:ext>
    </p:extLst>
  </p:cSld>
  <p:clrMapOvr>
    <a:masterClrMapping/>
  </p:clrMapOvr>
  <mc:AlternateContent xmlns:mc="http://schemas.openxmlformats.org/markup-compatibility/2006">
    <mc:Choice xmlns="" xmlns:p14="http://schemas.microsoft.com/office/powerpoint/2010/main" Requires="p14">
      <p:transition spd="slow" p14:dur="2000" advTm="18163"/>
    </mc:Choice>
    <mc:Fallback>
      <p:transition spd="slow" advTm="18163"/>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Grp="1" noChangeAspect="1" noChangeArrowheads="1"/>
          </p:cNvPicPr>
          <p:nvPr>
            <p:ph sz="half" idx="1"/>
          </p:nvPr>
        </p:nvPicPr>
        <p:blipFill>
          <a:blip r:embed="rId2" cstate="print"/>
          <a:stretch>
            <a:fillRect/>
          </a:stretch>
        </p:blipFill>
        <p:spPr bwMode="auto">
          <a:xfrm>
            <a:off x="648505" y="1345478"/>
            <a:ext cx="4209142" cy="4808434"/>
          </a:xfrm>
          <a:prstGeom prst="rect">
            <a:avLst/>
          </a:prstGeom>
          <a:noFill/>
          <a:ln w="9525">
            <a:noFill/>
            <a:miter lim="800000"/>
            <a:headEnd/>
            <a:tailEnd/>
          </a:ln>
          <a:effectLst/>
        </p:spPr>
      </p:pic>
      <p:sp>
        <p:nvSpPr>
          <p:cNvPr id="7" name="Content Placeholder 6"/>
          <p:cNvSpPr>
            <a:spLocks noGrp="1"/>
          </p:cNvSpPr>
          <p:nvPr>
            <p:ph sz="half" idx="2"/>
          </p:nvPr>
        </p:nvSpPr>
        <p:spPr>
          <a:xfrm>
            <a:off x="5330537" y="1216152"/>
            <a:ext cx="6535882" cy="4937760"/>
          </a:xfrm>
        </p:spPr>
        <p:txBody>
          <a:bodyPr/>
          <a:lstStyle/>
          <a:p>
            <a:r>
              <a:rPr lang="x-none" sz="2800" dirty="0">
                <a:latin typeface="Calibri" panose="020F0502020204030204" pitchFamily="34" charset="0"/>
                <a:cs typeface="Calibri" panose="020F0502020204030204" pitchFamily="34" charset="0"/>
              </a:rPr>
              <a:t>Гама</a:t>
            </a:r>
            <a:r>
              <a:rPr lang="en-US" sz="2800" dirty="0">
                <a:latin typeface="Calibri" panose="020F0502020204030204" pitchFamily="34" charset="0"/>
                <a:cs typeface="Calibri" panose="020F0502020204030204" pitchFamily="34" charset="0"/>
              </a:rPr>
              <a:t> </a:t>
            </a:r>
            <a:r>
              <a:rPr lang="x-none" sz="2800" dirty="0">
                <a:latin typeface="Calibri" panose="020F0502020204030204" pitchFamily="34" charset="0"/>
                <a:cs typeface="Calibri" panose="020F0502020204030204" pitchFamily="34" charset="0"/>
              </a:rPr>
              <a:t>камером</a:t>
            </a:r>
            <a:r>
              <a:rPr lang="en-US" sz="2800" dirty="0">
                <a:latin typeface="Calibri" panose="020F0502020204030204" pitchFamily="34" charset="0"/>
                <a:cs typeface="Calibri" panose="020F0502020204030204" pitchFamily="34" charset="0"/>
              </a:rPr>
              <a:t> </a:t>
            </a:r>
            <a:r>
              <a:rPr lang="x-none" sz="2800" dirty="0">
                <a:latin typeface="Calibri" panose="020F0502020204030204" pitchFamily="34" charset="0"/>
                <a:cs typeface="Calibri" panose="020F0502020204030204" pitchFamily="34" charset="0"/>
              </a:rPr>
              <a:t>се</a:t>
            </a:r>
            <a:r>
              <a:rPr lang="en-US" sz="2800" dirty="0">
                <a:latin typeface="Calibri" panose="020F0502020204030204" pitchFamily="34" charset="0"/>
                <a:cs typeface="Calibri" panose="020F0502020204030204" pitchFamily="34" charset="0"/>
              </a:rPr>
              <a:t> </a:t>
            </a:r>
            <a:r>
              <a:rPr lang="x-none" sz="2800" dirty="0">
                <a:latin typeface="Calibri" panose="020F0502020204030204" pitchFamily="34" charset="0"/>
                <a:cs typeface="Calibri" panose="020F0502020204030204" pitchFamily="34" charset="0"/>
              </a:rPr>
              <a:t>добија</a:t>
            </a:r>
            <a:r>
              <a:rPr lang="en-US" sz="2800" dirty="0">
                <a:latin typeface="Calibri" panose="020F0502020204030204" pitchFamily="34" charset="0"/>
                <a:cs typeface="Calibri" panose="020F0502020204030204" pitchFamily="34" charset="0"/>
              </a:rPr>
              <a:t> </a:t>
            </a:r>
            <a:r>
              <a:rPr lang="x-none" sz="2800" dirty="0">
                <a:latin typeface="Calibri" panose="020F0502020204030204" pitchFamily="34" charset="0"/>
                <a:cs typeface="Calibri" panose="020F0502020204030204" pitchFamily="34" charset="0"/>
              </a:rPr>
              <a:t>приказ (сцинтиграм) расподеле</a:t>
            </a:r>
            <a:r>
              <a:rPr lang="en-US" sz="2800" dirty="0">
                <a:latin typeface="Calibri" panose="020F0502020204030204" pitchFamily="34" charset="0"/>
                <a:cs typeface="Calibri" panose="020F0502020204030204" pitchFamily="34" charset="0"/>
              </a:rPr>
              <a:t> </a:t>
            </a:r>
            <a:r>
              <a:rPr lang="x-none" sz="2800" dirty="0">
                <a:latin typeface="Calibri" panose="020F0502020204030204" pitchFamily="34" charset="0"/>
                <a:cs typeface="Calibri" panose="020F0502020204030204" pitchFamily="34" charset="0"/>
              </a:rPr>
              <a:t>радиофарм</a:t>
            </a:r>
            <a:r>
              <a:rPr lang="sr-Cyrl-RS" sz="2800" dirty="0" err="1">
                <a:latin typeface="Calibri" panose="020F0502020204030204" pitchFamily="34" charset="0"/>
                <a:cs typeface="Calibri" panose="020F0502020204030204" pitchFamily="34" charset="0"/>
              </a:rPr>
              <a:t>цеутика</a:t>
            </a:r>
            <a:r>
              <a:rPr lang="en-US" sz="2800" dirty="0">
                <a:latin typeface="Calibri" panose="020F0502020204030204" pitchFamily="34" charset="0"/>
                <a:cs typeface="Calibri" panose="020F0502020204030204" pitchFamily="34" charset="0"/>
              </a:rPr>
              <a:t> </a:t>
            </a:r>
            <a:r>
              <a:rPr lang="x-none" sz="2800" dirty="0">
                <a:latin typeface="Calibri" panose="020F0502020204030204" pitchFamily="34" charset="0"/>
                <a:cs typeface="Calibri" panose="020F0502020204030204" pitchFamily="34" charset="0"/>
              </a:rPr>
              <a:t>у</a:t>
            </a:r>
            <a:r>
              <a:rPr lang="en-US" sz="2800" dirty="0">
                <a:latin typeface="Calibri" panose="020F0502020204030204" pitchFamily="34" charset="0"/>
                <a:cs typeface="Calibri" panose="020F0502020204030204" pitchFamily="34" charset="0"/>
              </a:rPr>
              <a:t> </a:t>
            </a:r>
            <a:r>
              <a:rPr lang="x-none" sz="2800" dirty="0">
                <a:latin typeface="Calibri" panose="020F0502020204030204" pitchFamily="34" charset="0"/>
                <a:cs typeface="Calibri" panose="020F0502020204030204" pitchFamily="34" charset="0"/>
              </a:rPr>
              <a:t>телу</a:t>
            </a:r>
            <a:r>
              <a:rPr lang="en-US" sz="2800" dirty="0">
                <a:latin typeface="Calibri" panose="020F0502020204030204" pitchFamily="34" charset="0"/>
                <a:cs typeface="Calibri" panose="020F0502020204030204" pitchFamily="34" charset="0"/>
              </a:rPr>
              <a:t> </a:t>
            </a:r>
            <a:r>
              <a:rPr lang="x-none" sz="2800" dirty="0">
                <a:latin typeface="Calibri" panose="020F0502020204030204" pitchFamily="34" charset="0"/>
                <a:cs typeface="Calibri" panose="020F0502020204030204" pitchFamily="34" charset="0"/>
              </a:rPr>
              <a:t>болесника</a:t>
            </a:r>
            <a:r>
              <a:rPr lang="en-US" sz="2800" dirty="0">
                <a:latin typeface="Calibri" panose="020F0502020204030204" pitchFamily="34" charset="0"/>
                <a:cs typeface="Calibri" panose="020F0502020204030204" pitchFamily="34" charset="0"/>
              </a:rPr>
              <a:t>.</a:t>
            </a:r>
          </a:p>
          <a:p>
            <a:endParaRPr lang="en-US" sz="2800" dirty="0">
              <a:latin typeface="Calibri" panose="020F0502020204030204" pitchFamily="34" charset="0"/>
              <a:cs typeface="Calibri" panose="020F0502020204030204" pitchFamily="34" charset="0"/>
            </a:endParaRPr>
          </a:p>
          <a:p>
            <a:endParaRPr lang="en-US" sz="2800" dirty="0">
              <a:latin typeface="Calibri" panose="020F0502020204030204" pitchFamily="34" charset="0"/>
              <a:cs typeface="Calibri" panose="020F0502020204030204" pitchFamily="34" charset="0"/>
            </a:endParaRPr>
          </a:p>
        </p:txBody>
      </p:sp>
      <p:sp>
        <p:nvSpPr>
          <p:cNvPr id="8" name="Content Placeholder 2"/>
          <p:cNvSpPr txBox="1">
            <a:spLocks/>
          </p:cNvSpPr>
          <p:nvPr/>
        </p:nvSpPr>
        <p:spPr bwMode="auto">
          <a:xfrm>
            <a:off x="5477833" y="3255040"/>
            <a:ext cx="6388586" cy="26503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x-none" sz="2800" dirty="0">
                <a:latin typeface="Calibri" panose="020F0502020204030204" pitchFamily="34" charset="0"/>
                <a:cs typeface="Calibri" panose="020F0502020204030204" pitchFamily="34" charset="0"/>
              </a:rPr>
              <a:t>Основни</a:t>
            </a:r>
            <a:r>
              <a:rPr lang="sr-Latn-CS" sz="2800" dirty="0">
                <a:latin typeface="Calibri" panose="020F0502020204030204" pitchFamily="34" charset="0"/>
                <a:cs typeface="Calibri" panose="020F0502020204030204" pitchFamily="34" charset="0"/>
              </a:rPr>
              <a:t> </a:t>
            </a:r>
            <a:r>
              <a:rPr lang="x-none" sz="2800" dirty="0">
                <a:latin typeface="Calibri" panose="020F0502020204030204" pitchFamily="34" charset="0"/>
                <a:cs typeface="Calibri" panose="020F0502020204030204" pitchFamily="34" charset="0"/>
              </a:rPr>
              <a:t>делови</a:t>
            </a:r>
            <a:endParaRPr lang="en-US" sz="2800" dirty="0">
              <a:latin typeface="Calibri" panose="020F0502020204030204" pitchFamily="34" charset="0"/>
              <a:cs typeface="Calibri" panose="020F0502020204030204" pitchFamily="34" charset="0"/>
            </a:endParaRPr>
          </a:p>
          <a:p>
            <a:r>
              <a:rPr lang="x-none" sz="2800" dirty="0">
                <a:latin typeface="Calibri" panose="020F0502020204030204" pitchFamily="34" charset="0"/>
                <a:cs typeface="Calibri" panose="020F0502020204030204" pitchFamily="34" charset="0"/>
              </a:rPr>
              <a:t>колиматор</a:t>
            </a:r>
            <a:r>
              <a:rPr lang="en-US" sz="2800" dirty="0">
                <a:latin typeface="Calibri" panose="020F0502020204030204" pitchFamily="34" charset="0"/>
                <a:cs typeface="Calibri" panose="020F0502020204030204" pitchFamily="34" charset="0"/>
              </a:rPr>
              <a:t> </a:t>
            </a:r>
          </a:p>
          <a:p>
            <a:r>
              <a:rPr lang="sr-Cyrl-RS" sz="2800" dirty="0" err="1">
                <a:latin typeface="Calibri" panose="020F0502020204030204" pitchFamily="34" charset="0"/>
                <a:cs typeface="Calibri" panose="020F0502020204030204" pitchFamily="34" charset="0"/>
              </a:rPr>
              <a:t>сцинтилациони</a:t>
            </a:r>
            <a:r>
              <a:rPr lang="sr-Cyrl-RS" sz="2800" dirty="0">
                <a:latin typeface="Calibri" panose="020F0502020204030204" pitchFamily="34" charset="0"/>
                <a:cs typeface="Calibri" panose="020F0502020204030204" pitchFamily="34" charset="0"/>
              </a:rPr>
              <a:t> детектор</a:t>
            </a:r>
          </a:p>
          <a:p>
            <a:r>
              <a:rPr lang="ru-RU" sz="2800" dirty="0">
                <a:cs typeface="Calibri" panose="020F0502020204030204" pitchFamily="34" charset="0"/>
              </a:rPr>
              <a:t>конзола - електрична кола (коло за позиционирање, амплитудни анализатор , рачунарски систем)</a:t>
            </a:r>
          </a:p>
        </p:txBody>
      </p:sp>
      <p:sp>
        <p:nvSpPr>
          <p:cNvPr id="9" name="Text Box 6"/>
          <p:cNvSpPr txBox="1">
            <a:spLocks noChangeArrowheads="1"/>
          </p:cNvSpPr>
          <p:nvPr/>
        </p:nvSpPr>
        <p:spPr bwMode="auto">
          <a:xfrm>
            <a:off x="1999554" y="283626"/>
            <a:ext cx="844232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3200" b="1" dirty="0" err="1">
                <a:latin typeface="Tahoma" panose="020B0604030504040204" pitchFamily="34" charset="0"/>
              </a:rPr>
              <a:t>ГАМА</a:t>
            </a:r>
            <a:r>
              <a:rPr lang="sr-Latn-CS" altLang="en-US" sz="3200" b="1" dirty="0">
                <a:latin typeface="Tahoma" panose="020B0604030504040204" pitchFamily="34" charset="0"/>
              </a:rPr>
              <a:t> </a:t>
            </a:r>
            <a:r>
              <a:rPr lang="en-US" altLang="en-US" sz="3200" b="1" dirty="0" err="1">
                <a:latin typeface="Tahoma" panose="020B0604030504040204" pitchFamily="34" charset="0"/>
              </a:rPr>
              <a:t>СЦИНТИЛАЦИОНА</a:t>
            </a:r>
            <a:r>
              <a:rPr lang="sr-Latn-CS" altLang="en-US" sz="3200" b="1" dirty="0">
                <a:latin typeface="Tahoma" panose="020B0604030504040204" pitchFamily="34" charset="0"/>
              </a:rPr>
              <a:t> </a:t>
            </a:r>
            <a:r>
              <a:rPr lang="en-US" altLang="en-US" sz="3200" b="1" dirty="0" err="1">
                <a:latin typeface="Tahoma" panose="020B0604030504040204" pitchFamily="34" charset="0"/>
              </a:rPr>
              <a:t>КАМЕРА</a:t>
            </a:r>
            <a:endParaRPr lang="en-US" altLang="en-US" sz="3200" b="1" dirty="0">
              <a:latin typeface="Tahoma" panose="020B0604030504040204" pitchFamily="34" charset="0"/>
            </a:endParaRPr>
          </a:p>
        </p:txBody>
      </p:sp>
    </p:spTree>
    <p:extLst>
      <p:ext uri="{BB962C8B-B14F-4D97-AF65-F5344CB8AC3E}">
        <p14:creationId xmlns="" xmlns:p14="http://schemas.microsoft.com/office/powerpoint/2010/main" val="2095941087"/>
      </p:ext>
    </p:extLst>
  </p:cSld>
  <p:clrMapOvr>
    <a:masterClrMapping/>
  </p:clrMapOvr>
  <mc:AlternateContent xmlns:mc="http://schemas.openxmlformats.org/markup-compatibility/2006">
    <mc:Choice xmlns="" xmlns:p14="http://schemas.microsoft.com/office/powerpoint/2010/main" Requires="p14">
      <p:transition spd="slow" p14:dur="2000" advTm="10959"/>
    </mc:Choice>
    <mc:Fallback>
      <p:transition spd="slow" advTm="10959"/>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ChangeArrowheads="1"/>
          </p:cNvSpPr>
          <p:nvPr/>
        </p:nvSpPr>
        <p:spPr bwMode="auto">
          <a:xfrm>
            <a:off x="339436" y="353291"/>
            <a:ext cx="11528309" cy="35394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sr-Cyrl-RS" altLang="en-US" sz="3200" b="1" dirty="0">
                <a:latin typeface="Calibri" panose="020F0502020204030204" pitchFamily="34" charset="0"/>
                <a:cs typeface="Calibri" panose="020F0502020204030204" pitchFamily="34" charset="0"/>
              </a:rPr>
              <a:t>				</a:t>
            </a:r>
            <a:r>
              <a:rPr lang="en-US" altLang="en-US" sz="3200" b="1" dirty="0">
                <a:latin typeface="Calibri" panose="020F0502020204030204" pitchFamily="34" charset="0"/>
                <a:cs typeface="Calibri" panose="020F0502020204030204" pitchFamily="34" charset="0"/>
              </a:rPr>
              <a:t>КОЛИМАТОР</a:t>
            </a:r>
            <a:r>
              <a:rPr lang="en-US" altLang="en-US" sz="2400" dirty="0">
                <a:latin typeface="Calibri" panose="020F0502020204030204" pitchFamily="34" charset="0"/>
                <a:cs typeface="Calibri" panose="020F0502020204030204" pitchFamily="34" charset="0"/>
              </a:rPr>
              <a:t> </a:t>
            </a:r>
            <a:endParaRPr lang="sr-Cyrl-RS" altLang="en-US" sz="2400" dirty="0">
              <a:latin typeface="Calibri" panose="020F0502020204030204" pitchFamily="34" charset="0"/>
              <a:cs typeface="Calibri" panose="020F0502020204030204" pitchFamily="34" charset="0"/>
            </a:endParaRPr>
          </a:p>
          <a:p>
            <a:endParaRPr lang="sr-Latn-RS" altLang="en-US" sz="2400" dirty="0" smtClean="0">
              <a:latin typeface="Calibri" panose="020F0502020204030204" pitchFamily="34" charset="0"/>
              <a:cs typeface="Calibri" panose="020F0502020204030204" pitchFamily="34" charset="0"/>
            </a:endParaRPr>
          </a:p>
          <a:p>
            <a:r>
              <a:rPr lang="en-US" altLang="en-US" sz="2400" dirty="0" err="1" smtClean="0">
                <a:latin typeface="Calibri" panose="020F0502020204030204" pitchFamily="34" charset="0"/>
                <a:cs typeface="Calibri" panose="020F0502020204030204" pitchFamily="34" charset="0"/>
              </a:rPr>
              <a:t>селектује</a:t>
            </a:r>
            <a:r>
              <a:rPr lang="sr-Latn-CS" altLang="en-US" sz="2400" dirty="0" smtClean="0">
                <a:latin typeface="Calibri" panose="020F0502020204030204" pitchFamily="34" charset="0"/>
                <a:cs typeface="Calibri" panose="020F0502020204030204" pitchFamily="34" charset="0"/>
              </a:rPr>
              <a:t> </a:t>
            </a:r>
            <a:r>
              <a:rPr lang="en-US" altLang="en-US" sz="2400" dirty="0" err="1">
                <a:latin typeface="Calibri" panose="020F0502020204030204" pitchFamily="34" charset="0"/>
                <a:cs typeface="Calibri" panose="020F0502020204030204" pitchFamily="34" charset="0"/>
              </a:rPr>
              <a:t>правац</a:t>
            </a:r>
            <a:r>
              <a:rPr lang="sr-Latn-CS" altLang="en-US" sz="2400" dirty="0">
                <a:latin typeface="Calibri" panose="020F0502020204030204" pitchFamily="34" charset="0"/>
                <a:cs typeface="Calibri" panose="020F0502020204030204" pitchFamily="34" charset="0"/>
              </a:rPr>
              <a:t> </a:t>
            </a:r>
            <a:r>
              <a:rPr lang="en-US" altLang="en-US" sz="2400" dirty="0" err="1">
                <a:latin typeface="Calibri" panose="020F0502020204030204" pitchFamily="34" charset="0"/>
                <a:cs typeface="Calibri" panose="020F0502020204030204" pitchFamily="34" charset="0"/>
              </a:rPr>
              <a:t>долазећих</a:t>
            </a:r>
            <a:r>
              <a:rPr lang="sr-Latn-CS" altLang="en-US" sz="2400" dirty="0">
                <a:latin typeface="Calibri" panose="020F0502020204030204" pitchFamily="34" charset="0"/>
                <a:cs typeface="Calibri" panose="020F0502020204030204" pitchFamily="34" charset="0"/>
              </a:rPr>
              <a:t> </a:t>
            </a:r>
            <a:r>
              <a:rPr lang="en-US" altLang="en-US" sz="2400" dirty="0" err="1" smtClean="0">
                <a:latin typeface="Calibri" panose="020F0502020204030204" pitchFamily="34" charset="0"/>
                <a:cs typeface="Calibri" panose="020F0502020204030204" pitchFamily="34" charset="0"/>
              </a:rPr>
              <a:t>фотона</a:t>
            </a:r>
            <a:r>
              <a:rPr lang="sr-Latn-CS" altLang="en-US" sz="2400" dirty="0" smtClean="0">
                <a:latin typeface="Calibri" panose="020F0502020204030204" pitchFamily="34" charset="0"/>
                <a:cs typeface="Calibri" panose="020F0502020204030204" pitchFamily="34" charset="0"/>
              </a:rPr>
              <a:t>, a</a:t>
            </a:r>
            <a:r>
              <a:rPr lang="sr-Cyrl-RS" altLang="en-US" sz="2400" dirty="0" smtClean="0">
                <a:latin typeface="Calibri" panose="020F0502020204030204" pitchFamily="34" charset="0"/>
                <a:cs typeface="Calibri" panose="020F0502020204030204" pitchFamily="34" charset="0"/>
              </a:rPr>
              <a:t>псорпцијом (интеракцијом) са атомима материјала од ког су направљени - олова</a:t>
            </a:r>
            <a:endParaRPr lang="en-US" altLang="en-US" sz="2400" dirty="0">
              <a:latin typeface="Calibri" panose="020F0502020204030204" pitchFamily="34" charset="0"/>
              <a:cs typeface="Calibri" panose="020F0502020204030204" pitchFamily="34" charset="0"/>
            </a:endParaRPr>
          </a:p>
          <a:p>
            <a:endParaRPr lang="sr-Latn-CS" altLang="en-US" sz="2400" b="1" dirty="0">
              <a:latin typeface="Calibri" panose="020F0502020204030204" pitchFamily="34" charset="0"/>
              <a:cs typeface="Calibri" panose="020F0502020204030204" pitchFamily="34" charset="0"/>
            </a:endParaRPr>
          </a:p>
          <a:p>
            <a:r>
              <a:rPr lang="en-US" altLang="en-US" sz="2400" b="1" dirty="0">
                <a:latin typeface="Calibri" panose="020F0502020204030204" pitchFamily="34" charset="0"/>
                <a:cs typeface="Calibri" panose="020F0502020204030204" pitchFamily="34" charset="0"/>
              </a:rPr>
              <a:t>Parallel hole</a:t>
            </a:r>
            <a:endParaRPr lang="en-US" altLang="en-US" sz="2400" dirty="0">
              <a:latin typeface="Calibri" panose="020F0502020204030204" pitchFamily="34" charset="0"/>
              <a:cs typeface="Calibri" panose="020F0502020204030204" pitchFamily="34" charset="0"/>
            </a:endParaRPr>
          </a:p>
          <a:p>
            <a:r>
              <a:rPr lang="en-US" altLang="en-US" sz="2400" b="1" dirty="0">
                <a:latin typeface="Calibri" panose="020F0502020204030204" pitchFamily="34" charset="0"/>
                <a:cs typeface="Calibri" panose="020F0502020204030204" pitchFamily="34" charset="0"/>
              </a:rPr>
              <a:t>Pinhole</a:t>
            </a:r>
            <a:r>
              <a:rPr lang="en-US" altLang="en-US" sz="2400" dirty="0">
                <a:latin typeface="Calibri" panose="020F0502020204030204" pitchFamily="34" charset="0"/>
                <a:cs typeface="Calibri" panose="020F0502020204030204" pitchFamily="34" charset="0"/>
              </a:rPr>
              <a:t> </a:t>
            </a:r>
            <a:br>
              <a:rPr lang="en-US" altLang="en-US" sz="2400" dirty="0">
                <a:latin typeface="Calibri" panose="020F0502020204030204" pitchFamily="34" charset="0"/>
                <a:cs typeface="Calibri" panose="020F0502020204030204" pitchFamily="34" charset="0"/>
              </a:rPr>
            </a:br>
            <a:r>
              <a:rPr lang="en-US" altLang="en-US" sz="2400" b="1" dirty="0">
                <a:latin typeface="Calibri" panose="020F0502020204030204" pitchFamily="34" charset="0"/>
                <a:cs typeface="Calibri" panose="020F0502020204030204" pitchFamily="34" charset="0"/>
              </a:rPr>
              <a:t>Fan beam</a:t>
            </a:r>
            <a:r>
              <a:rPr lang="en-US" altLang="en-US" sz="2400" dirty="0">
                <a:latin typeface="Calibri" panose="020F0502020204030204" pitchFamily="34" charset="0"/>
                <a:cs typeface="Calibri" panose="020F0502020204030204" pitchFamily="34" charset="0"/>
              </a:rPr>
              <a:t> (diverging) </a:t>
            </a:r>
            <a:endParaRPr lang="sr-Latn-CS" altLang="en-US" sz="2400" dirty="0">
              <a:latin typeface="Calibri" panose="020F0502020204030204" pitchFamily="34" charset="0"/>
              <a:cs typeface="Calibri" panose="020F0502020204030204" pitchFamily="34" charset="0"/>
            </a:endParaRPr>
          </a:p>
          <a:p>
            <a:r>
              <a:rPr lang="en-US" altLang="en-US" sz="2400" b="1" dirty="0">
                <a:latin typeface="Calibri" panose="020F0502020204030204" pitchFamily="34" charset="0"/>
                <a:cs typeface="Calibri" panose="020F0502020204030204" pitchFamily="34" charset="0"/>
              </a:rPr>
              <a:t>Cone beam</a:t>
            </a:r>
            <a:r>
              <a:rPr lang="en-US" altLang="en-US" sz="2400" dirty="0">
                <a:latin typeface="Calibri" panose="020F0502020204030204" pitchFamily="34" charset="0"/>
                <a:cs typeface="Calibri" panose="020F0502020204030204" pitchFamily="34" charset="0"/>
              </a:rPr>
              <a:t> (converging)</a:t>
            </a:r>
          </a:p>
        </p:txBody>
      </p:sp>
      <p:graphicFrame>
        <p:nvGraphicFramePr>
          <p:cNvPr id="4098" name="Object 2"/>
          <p:cNvGraphicFramePr>
            <a:graphicFrameLocks noGrp="1" noChangeAspect="1"/>
          </p:cNvGraphicFramePr>
          <p:nvPr>
            <p:ph sz="half" idx="2"/>
            <p:extLst>
              <p:ext uri="{D42A27DB-BD31-4B8C-83A1-F6EECF244321}">
                <p14:modId xmlns="" xmlns:p14="http://schemas.microsoft.com/office/powerpoint/2010/main" val="3672305167"/>
              </p:ext>
            </p:extLst>
          </p:nvPr>
        </p:nvGraphicFramePr>
        <p:xfrm>
          <a:off x="4649289" y="4449930"/>
          <a:ext cx="1702873" cy="2084784"/>
        </p:xfrm>
        <a:graphic>
          <a:graphicData uri="http://schemas.openxmlformats.org/presentationml/2006/ole">
            <p:oleObj spid="_x0000_s118786" r:id="rId4" imgW="1781424" imgH="2180952" progId="">
              <p:embed/>
            </p:oleObj>
          </a:graphicData>
        </a:graphic>
      </p:graphicFrame>
      <p:pic>
        <p:nvPicPr>
          <p:cNvPr id="4101" name="Picture 5" descr="gammaFIG11"/>
          <p:cNvPicPr>
            <a:picLocks noChangeAspect="1" noChangeArrowheads="1"/>
          </p:cNvPicPr>
          <p:nvPr/>
        </p:nvPicPr>
        <p:blipFill>
          <a:blip r:embed="rId5" cstate="print">
            <a:lum bright="6000" contrast="36000"/>
            <a:extLst>
              <a:ext uri="{28A0092B-C50C-407E-A947-70E740481C1C}">
                <a14:useLocalDpi xmlns="" xmlns:a14="http://schemas.microsoft.com/office/drawing/2010/main" val="0"/>
              </a:ext>
            </a:extLst>
          </a:blip>
          <a:srcRect/>
          <a:stretch>
            <a:fillRect/>
          </a:stretch>
        </p:blipFill>
        <p:spPr bwMode="auto">
          <a:xfrm>
            <a:off x="1752600" y="4403512"/>
            <a:ext cx="2667000" cy="2216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
          <p:cNvPicPr>
            <a:picLocks noChangeAspect="1" noChangeArrowheads="1"/>
          </p:cNvPicPr>
          <p:nvPr/>
        </p:nvPicPr>
        <p:blipFill>
          <a:blip r:embed="rId6" cstate="print"/>
          <a:srcRect l="37556" t="13020" r="37391" b="51175"/>
          <a:stretch>
            <a:fillRect/>
          </a:stretch>
        </p:blipFill>
        <p:spPr bwMode="auto">
          <a:xfrm>
            <a:off x="6347418" y="4394928"/>
            <a:ext cx="3282965" cy="2224733"/>
          </a:xfrm>
          <a:prstGeom prst="rect">
            <a:avLst/>
          </a:prstGeom>
          <a:noFill/>
          <a:ln w="9525">
            <a:noFill/>
            <a:miter lim="800000"/>
            <a:headEnd/>
            <a:tailEnd/>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http://images-mediawiki-sites.thefullwiki.org/06/2/2/7/03485742273930072.gif"/>
          <p:cNvPicPr>
            <a:picLocks noChangeAspect="1" noChangeArrowheads="1" noCrop="1"/>
          </p:cNvPicPr>
          <p:nvPr/>
        </p:nvPicPr>
        <p:blipFill>
          <a:blip r:embed="rId7" cstate="print"/>
          <a:srcRect/>
          <a:stretch>
            <a:fillRect/>
          </a:stretch>
        </p:blipFill>
        <p:spPr bwMode="auto">
          <a:xfrm>
            <a:off x="6460581" y="2085499"/>
            <a:ext cx="4876800" cy="1973943"/>
          </a:xfrm>
          <a:prstGeom prst="rect">
            <a:avLst/>
          </a:prstGeom>
          <a:noFill/>
        </p:spPr>
      </p:pic>
    </p:spTree>
    <p:extLst>
      <p:ext uri="{BB962C8B-B14F-4D97-AF65-F5344CB8AC3E}">
        <p14:creationId xmlns="" xmlns:p14="http://schemas.microsoft.com/office/powerpoint/2010/main" val="923621401"/>
      </p:ext>
    </p:extLst>
  </p:cSld>
  <p:clrMapOvr>
    <a:masterClrMapping/>
  </p:clrMapOvr>
  <mc:AlternateContent xmlns:mc="http://schemas.openxmlformats.org/markup-compatibility/2006">
    <mc:Choice xmlns="" xmlns:p14="http://schemas.microsoft.com/office/powerpoint/2010/main" Requires="p14">
      <p:transition spd="slow" p14:dur="2000" advTm="51732"/>
    </mc:Choice>
    <mc:Fallback>
      <p:transition spd="slow" advTm="51732"/>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Telemedicine cartoon"/>
          <p:cNvPicPr>
            <a:picLocks noGrp="1" noChangeAspect="1" noChangeArrowheads="1"/>
          </p:cNvPicPr>
          <p:nvPr>
            <p:ph/>
          </p:nvPr>
        </p:nvPicPr>
        <p:blipFill>
          <a:blip r:embed="rId2" r:link="rId3" cstate="print">
            <a:extLst>
              <a:ext uri="{28A0092B-C50C-407E-A947-70E740481C1C}">
                <a14:useLocalDpi xmlns="" xmlns:a14="http://schemas.microsoft.com/office/drawing/2010/main" val="0"/>
              </a:ext>
            </a:extLst>
          </a:blip>
          <a:srcRect/>
          <a:stretch>
            <a:fillRect/>
          </a:stretch>
        </p:blipFill>
        <p:spPr>
          <a:xfrm>
            <a:off x="1115808" y="1419991"/>
            <a:ext cx="1885903" cy="1986832"/>
          </a:xfrm>
          <a:noFill/>
          <a:extLst>
            <a:ext uri="{909E8E84-426E-40DD-AFC4-6F175D3DCCD1}">
              <a14:hiddenFill xmlns="" xmlns:a14="http://schemas.microsoft.com/office/drawing/2010/main">
                <a:solidFill>
                  <a:srgbClr val="FFFFFF"/>
                </a:solidFill>
              </a14:hiddenFill>
            </a:ext>
          </a:extLst>
        </p:spPr>
      </p:pic>
      <p:sp>
        <p:nvSpPr>
          <p:cNvPr id="2" name="Rectangle 1"/>
          <p:cNvSpPr/>
          <p:nvPr/>
        </p:nvSpPr>
        <p:spPr>
          <a:xfrm>
            <a:off x="3627934" y="284514"/>
            <a:ext cx="4907882" cy="584775"/>
          </a:xfrm>
          <a:prstGeom prst="rect">
            <a:avLst/>
          </a:prstGeom>
        </p:spPr>
        <p:txBody>
          <a:bodyPr wrap="none">
            <a:spAutoFit/>
          </a:bodyPr>
          <a:lstStyle/>
          <a:p>
            <a:r>
              <a:rPr lang="en-US" altLang="en-US" sz="3200" b="1" dirty="0">
                <a:latin typeface="Calibri" panose="020F0502020204030204" pitchFamily="34" charset="0"/>
                <a:cs typeface="Calibri" panose="020F0502020204030204" pitchFamily="34" charset="0"/>
              </a:rPr>
              <a:t>К</a:t>
            </a:r>
            <a:r>
              <a:rPr lang="sr-Cyrl-RS" altLang="en-US" sz="3200" b="1" dirty="0">
                <a:latin typeface="Calibri" panose="020F0502020204030204" pitchFamily="34" charset="0"/>
                <a:cs typeface="Calibri" panose="020F0502020204030204" pitchFamily="34" charset="0"/>
              </a:rPr>
              <a:t>ОМПЈУТЕРСКИ СИСТЕМИ</a:t>
            </a:r>
            <a:r>
              <a:rPr lang="en-US" altLang="en-US" sz="2400" dirty="0">
                <a:latin typeface="Calibri" panose="020F0502020204030204" pitchFamily="34" charset="0"/>
                <a:cs typeface="Calibri" panose="020F0502020204030204" pitchFamily="34" charset="0"/>
              </a:rPr>
              <a:t> </a:t>
            </a:r>
            <a:endParaRPr lang="sr-Cyrl-RS" altLang="en-US" sz="2400" dirty="0">
              <a:latin typeface="Calibri" panose="020F0502020204030204" pitchFamily="34" charset="0"/>
              <a:cs typeface="Calibri" panose="020F0502020204030204" pitchFamily="34" charset="0"/>
            </a:endParaRPr>
          </a:p>
        </p:txBody>
      </p:sp>
      <p:grpSp>
        <p:nvGrpSpPr>
          <p:cNvPr id="3" name="Group 3"/>
          <p:cNvGrpSpPr>
            <a:grpSpLocks/>
          </p:cNvGrpSpPr>
          <p:nvPr/>
        </p:nvGrpSpPr>
        <p:grpSpPr bwMode="auto">
          <a:xfrm>
            <a:off x="4478101" y="1433015"/>
            <a:ext cx="5927535" cy="1973808"/>
            <a:chOff x="1296" y="2304"/>
            <a:chExt cx="3840" cy="1075"/>
          </a:xfrm>
        </p:grpSpPr>
        <p:grpSp>
          <p:nvGrpSpPr>
            <p:cNvPr id="4" name="Group 4"/>
            <p:cNvGrpSpPr>
              <a:grpSpLocks/>
            </p:cNvGrpSpPr>
            <p:nvPr/>
          </p:nvGrpSpPr>
          <p:grpSpPr bwMode="auto">
            <a:xfrm>
              <a:off x="1296" y="2976"/>
              <a:ext cx="2707" cy="403"/>
              <a:chOff x="1872" y="7776"/>
              <a:chExt cx="6768" cy="1008"/>
            </a:xfrm>
          </p:grpSpPr>
          <p:sp>
            <p:nvSpPr>
              <p:cNvPr id="13" name="Text Box 5"/>
              <p:cNvSpPr txBox="1">
                <a:spLocks noChangeArrowheads="1"/>
              </p:cNvSpPr>
              <p:nvPr/>
            </p:nvSpPr>
            <p:spPr bwMode="auto">
              <a:xfrm>
                <a:off x="1872" y="7776"/>
                <a:ext cx="1728" cy="1008"/>
              </a:xfrm>
              <a:prstGeom prst="rect">
                <a:avLst/>
              </a:prstGeom>
              <a:solidFill>
                <a:srgbClr val="FFFFFF"/>
              </a:solidFill>
              <a:ln w="9525">
                <a:solidFill>
                  <a:srgbClr val="FFFF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200" b="1" dirty="0">
                    <a:solidFill>
                      <a:srgbClr val="FF0000"/>
                    </a:solidFill>
                    <a:latin typeface="Tahoma" panose="020B0604030504040204" pitchFamily="34" charset="0"/>
                  </a:rPr>
                  <a:t>Gamma </a:t>
                </a:r>
                <a:r>
                  <a:rPr lang="en-US" altLang="en-US" sz="1200" b="1" dirty="0" err="1">
                    <a:solidFill>
                      <a:srgbClr val="FF0000"/>
                    </a:solidFill>
                    <a:latin typeface="Tahoma" panose="020B0604030504040204" pitchFamily="34" charset="0"/>
                  </a:rPr>
                  <a:t>scintilation</a:t>
                </a:r>
                <a:r>
                  <a:rPr lang="en-US" altLang="en-US" sz="1200" b="1" dirty="0">
                    <a:solidFill>
                      <a:srgbClr val="FF0000"/>
                    </a:solidFill>
                    <a:latin typeface="Tahoma" panose="020B0604030504040204" pitchFamily="34" charset="0"/>
                  </a:rPr>
                  <a:t> camera</a:t>
                </a:r>
              </a:p>
            </p:txBody>
          </p:sp>
          <p:sp>
            <p:nvSpPr>
              <p:cNvPr id="14" name="Text Box 6"/>
              <p:cNvSpPr txBox="1">
                <a:spLocks noChangeArrowheads="1"/>
              </p:cNvSpPr>
              <p:nvPr/>
            </p:nvSpPr>
            <p:spPr bwMode="auto">
              <a:xfrm>
                <a:off x="3600" y="7776"/>
                <a:ext cx="576" cy="1008"/>
              </a:xfrm>
              <a:prstGeom prst="rect">
                <a:avLst/>
              </a:prstGeom>
              <a:solidFill>
                <a:srgbClr val="FFFFFF"/>
              </a:solidFill>
              <a:ln w="9525">
                <a:solidFill>
                  <a:srgbClr val="3333FF"/>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200" b="1">
                    <a:solidFill>
                      <a:srgbClr val="FF0000"/>
                    </a:solidFill>
                    <a:latin typeface="Times New Roman" panose="02020603050405020304" pitchFamily="18" charset="0"/>
                  </a:rPr>
                  <a:t>ADC</a:t>
                </a:r>
              </a:p>
            </p:txBody>
          </p:sp>
          <p:sp>
            <p:nvSpPr>
              <p:cNvPr id="15" name="Text Box 7"/>
              <p:cNvSpPr txBox="1">
                <a:spLocks noChangeArrowheads="1"/>
              </p:cNvSpPr>
              <p:nvPr/>
            </p:nvSpPr>
            <p:spPr bwMode="auto">
              <a:xfrm>
                <a:off x="6912" y="7776"/>
                <a:ext cx="1728" cy="1008"/>
              </a:xfrm>
              <a:prstGeom prst="rect">
                <a:avLst/>
              </a:prstGeom>
              <a:solidFill>
                <a:srgbClr val="FFFFFF"/>
              </a:solidFill>
              <a:ln w="9525">
                <a:solidFill>
                  <a:srgbClr val="FFFF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1200" b="1">
                  <a:solidFill>
                    <a:srgbClr val="FF0000"/>
                  </a:solidFill>
                  <a:latin typeface="Tahoma" panose="020B0604030504040204" pitchFamily="34" charset="0"/>
                </a:endParaRPr>
              </a:p>
              <a:p>
                <a:pPr algn="ctr"/>
                <a:r>
                  <a:rPr lang="en-US" altLang="en-US" sz="1200" b="1">
                    <a:solidFill>
                      <a:srgbClr val="FF0000"/>
                    </a:solidFill>
                    <a:latin typeface="Tahoma" panose="020B0604030504040204" pitchFamily="34" charset="0"/>
                  </a:rPr>
                  <a:t>Computer</a:t>
                </a:r>
              </a:p>
            </p:txBody>
          </p:sp>
          <p:sp>
            <p:nvSpPr>
              <p:cNvPr id="16" name="Line 8"/>
              <p:cNvSpPr>
                <a:spLocks noChangeShapeType="1"/>
              </p:cNvSpPr>
              <p:nvPr/>
            </p:nvSpPr>
            <p:spPr bwMode="auto">
              <a:xfrm>
                <a:off x="4176" y="8352"/>
                <a:ext cx="2736" cy="0"/>
              </a:xfrm>
              <a:prstGeom prst="line">
                <a:avLst/>
              </a:prstGeom>
              <a:noFill/>
              <a:ln w="9525">
                <a:solidFill>
                  <a:srgbClr val="FFFF00"/>
                </a:solidFill>
                <a:round/>
                <a:headEnd/>
                <a:tailEnd type="triangle" w="med" len="med"/>
              </a:ln>
              <a:extLst>
                <a:ext uri="{909E8E84-426E-40DD-AFC4-6F175D3DCCD1}">
                  <a14:hiddenFill xmlns="" xmlns:a14="http://schemas.microsoft.com/office/drawing/2010/main">
                    <a:noFill/>
                  </a14:hiddenFill>
                </a:ext>
              </a:extLst>
            </p:spPr>
            <p:txBody>
              <a:bodyPr/>
              <a:lstStyle/>
              <a:p>
                <a:endParaRPr lang="en-GB"/>
              </a:p>
            </p:txBody>
          </p:sp>
        </p:grpSp>
        <p:grpSp>
          <p:nvGrpSpPr>
            <p:cNvPr id="5" name="Group 9"/>
            <p:cNvGrpSpPr>
              <a:grpSpLocks/>
            </p:cNvGrpSpPr>
            <p:nvPr/>
          </p:nvGrpSpPr>
          <p:grpSpPr bwMode="auto">
            <a:xfrm>
              <a:off x="1296" y="2304"/>
              <a:ext cx="2707" cy="403"/>
              <a:chOff x="1872" y="9504"/>
              <a:chExt cx="6768" cy="1008"/>
            </a:xfrm>
          </p:grpSpPr>
          <p:sp>
            <p:nvSpPr>
              <p:cNvPr id="9" name="Text Box 10"/>
              <p:cNvSpPr txBox="1">
                <a:spLocks noChangeArrowheads="1"/>
              </p:cNvSpPr>
              <p:nvPr/>
            </p:nvSpPr>
            <p:spPr bwMode="auto">
              <a:xfrm>
                <a:off x="1872" y="9504"/>
                <a:ext cx="1728" cy="1008"/>
              </a:xfrm>
              <a:prstGeom prst="rect">
                <a:avLst/>
              </a:prstGeom>
              <a:solidFill>
                <a:srgbClr val="FFFFFF"/>
              </a:solidFill>
              <a:ln w="9525">
                <a:solidFill>
                  <a:srgbClr val="FFFF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200" b="1">
                    <a:solidFill>
                      <a:srgbClr val="FF0000"/>
                    </a:solidFill>
                    <a:latin typeface="Tahoma" panose="020B0604030504040204" pitchFamily="34" charset="0"/>
                  </a:rPr>
                  <a:t>Gamma scintilation</a:t>
                </a:r>
              </a:p>
              <a:p>
                <a:pPr algn="ctr"/>
                <a:r>
                  <a:rPr lang="en-US" altLang="en-US" sz="1200" b="1">
                    <a:solidFill>
                      <a:srgbClr val="FF0000"/>
                    </a:solidFill>
                    <a:latin typeface="Tahoma" panose="020B0604030504040204" pitchFamily="34" charset="0"/>
                  </a:rPr>
                  <a:t>camera</a:t>
                </a:r>
              </a:p>
            </p:txBody>
          </p:sp>
          <p:sp>
            <p:nvSpPr>
              <p:cNvPr id="10" name="Text Box 11"/>
              <p:cNvSpPr txBox="1">
                <a:spLocks noChangeArrowheads="1"/>
              </p:cNvSpPr>
              <p:nvPr/>
            </p:nvSpPr>
            <p:spPr bwMode="auto">
              <a:xfrm>
                <a:off x="6912" y="9504"/>
                <a:ext cx="1728" cy="1008"/>
              </a:xfrm>
              <a:prstGeom prst="rect">
                <a:avLst/>
              </a:prstGeom>
              <a:solidFill>
                <a:srgbClr val="FFFFFF"/>
              </a:solidFill>
              <a:ln w="9525">
                <a:solidFill>
                  <a:srgbClr val="FFFF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1200" b="1">
                  <a:solidFill>
                    <a:schemeClr val="bg1"/>
                  </a:solidFill>
                  <a:latin typeface="Tahoma" panose="020B0604030504040204" pitchFamily="34" charset="0"/>
                </a:endParaRPr>
              </a:p>
              <a:p>
                <a:pPr algn="ctr"/>
                <a:r>
                  <a:rPr lang="en-US" altLang="en-US" sz="1200" b="1">
                    <a:solidFill>
                      <a:srgbClr val="FF0000"/>
                    </a:solidFill>
                    <a:latin typeface="Tahoma" panose="020B0604030504040204" pitchFamily="34" charset="0"/>
                  </a:rPr>
                  <a:t>Computer</a:t>
                </a:r>
              </a:p>
            </p:txBody>
          </p:sp>
          <p:sp>
            <p:nvSpPr>
              <p:cNvPr id="11" name="Text Box 12"/>
              <p:cNvSpPr txBox="1">
                <a:spLocks noChangeArrowheads="1"/>
              </p:cNvSpPr>
              <p:nvPr/>
            </p:nvSpPr>
            <p:spPr bwMode="auto">
              <a:xfrm>
                <a:off x="6336" y="9504"/>
                <a:ext cx="576" cy="1008"/>
              </a:xfrm>
              <a:prstGeom prst="rect">
                <a:avLst/>
              </a:prstGeom>
              <a:solidFill>
                <a:srgbClr val="FFFFFF"/>
              </a:solidFill>
              <a:ln w="9525">
                <a:solidFill>
                  <a:srgbClr val="3333FF"/>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200" b="1">
                    <a:solidFill>
                      <a:srgbClr val="FF0000"/>
                    </a:solidFill>
                    <a:latin typeface="Times New Roman" panose="02020603050405020304" pitchFamily="18" charset="0"/>
                  </a:rPr>
                  <a:t>ADC</a:t>
                </a:r>
              </a:p>
            </p:txBody>
          </p:sp>
          <p:sp>
            <p:nvSpPr>
              <p:cNvPr id="12" name="Line 13"/>
              <p:cNvSpPr>
                <a:spLocks noChangeShapeType="1"/>
              </p:cNvSpPr>
              <p:nvPr/>
            </p:nvSpPr>
            <p:spPr bwMode="auto">
              <a:xfrm>
                <a:off x="3600" y="10080"/>
                <a:ext cx="2736" cy="0"/>
              </a:xfrm>
              <a:prstGeom prst="line">
                <a:avLst/>
              </a:prstGeom>
              <a:noFill/>
              <a:ln w="9525">
                <a:solidFill>
                  <a:srgbClr val="FFFF00"/>
                </a:solidFill>
                <a:round/>
                <a:headEnd/>
                <a:tailEnd type="triangle" w="med" len="med"/>
              </a:ln>
              <a:extLst>
                <a:ext uri="{909E8E84-426E-40DD-AFC4-6F175D3DCCD1}">
                  <a14:hiddenFill xmlns="" xmlns:a14="http://schemas.microsoft.com/office/drawing/2010/main">
                    <a:noFill/>
                  </a14:hiddenFill>
                </a:ext>
              </a:extLst>
            </p:spPr>
            <p:txBody>
              <a:bodyPr/>
              <a:lstStyle/>
              <a:p>
                <a:endParaRPr lang="en-GB"/>
              </a:p>
            </p:txBody>
          </p:sp>
        </p:grpSp>
        <p:sp>
          <p:nvSpPr>
            <p:cNvPr id="7" name="Text Box 14"/>
            <p:cNvSpPr txBox="1">
              <a:spLocks noChangeArrowheads="1"/>
            </p:cNvSpPr>
            <p:nvPr/>
          </p:nvSpPr>
          <p:spPr bwMode="auto">
            <a:xfrm>
              <a:off x="4224" y="2352"/>
              <a:ext cx="912" cy="218"/>
            </a:xfrm>
            <a:prstGeom prst="rect">
              <a:avLst/>
            </a:prstGeom>
            <a:noFill/>
            <a:ln w="9525">
              <a:solidFill>
                <a:srgbClr val="FFFF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2000" b="1">
                  <a:solidFill>
                    <a:srgbClr val="FF0000"/>
                  </a:solidFill>
                  <a:latin typeface="Tahoma" panose="020B0604030504040204" pitchFamily="34" charset="0"/>
                </a:rPr>
                <a:t>Analog</a:t>
              </a:r>
              <a:endParaRPr lang="en-GB" altLang="en-US" sz="2000" b="1">
                <a:solidFill>
                  <a:srgbClr val="FF0000"/>
                </a:solidFill>
                <a:latin typeface="Tahoma" panose="020B0604030504040204" pitchFamily="34" charset="0"/>
              </a:endParaRPr>
            </a:p>
          </p:txBody>
        </p:sp>
        <p:sp>
          <p:nvSpPr>
            <p:cNvPr id="8" name="Text Box 15"/>
            <p:cNvSpPr txBox="1">
              <a:spLocks noChangeArrowheads="1"/>
            </p:cNvSpPr>
            <p:nvPr/>
          </p:nvSpPr>
          <p:spPr bwMode="auto">
            <a:xfrm>
              <a:off x="4224" y="3024"/>
              <a:ext cx="912" cy="218"/>
            </a:xfrm>
            <a:prstGeom prst="rect">
              <a:avLst/>
            </a:prstGeom>
            <a:noFill/>
            <a:ln w="9525">
              <a:solidFill>
                <a:srgbClr val="FFFF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2000" b="1">
                  <a:solidFill>
                    <a:srgbClr val="FF0000"/>
                  </a:solidFill>
                  <a:latin typeface="Tahoma" panose="020B0604030504040204" pitchFamily="34" charset="0"/>
                </a:rPr>
                <a:t>Digital</a:t>
              </a:r>
              <a:endParaRPr lang="en-GB" altLang="en-US" sz="2000" b="1">
                <a:solidFill>
                  <a:srgbClr val="FF0000"/>
                </a:solidFill>
                <a:latin typeface="Tahoma" panose="020B0604030504040204" pitchFamily="34" charset="0"/>
              </a:endParaRPr>
            </a:p>
          </p:txBody>
        </p:sp>
      </p:grpSp>
      <p:pic>
        <p:nvPicPr>
          <p:cNvPr id="17" name="Picture 16" descr="D:\My Documents\My Scans\2011-12 (Dec)\scan0006.jpg"/>
          <p:cNvPicPr/>
          <p:nvPr/>
        </p:nvPicPr>
        <p:blipFill>
          <a:blip r:embed="rId4" cstate="print"/>
          <a:srcRect/>
          <a:stretch>
            <a:fillRect/>
          </a:stretch>
        </p:blipFill>
        <p:spPr bwMode="auto">
          <a:xfrm>
            <a:off x="640773" y="3502358"/>
            <a:ext cx="4020977" cy="3241343"/>
          </a:xfrm>
          <a:prstGeom prst="rect">
            <a:avLst/>
          </a:prstGeom>
          <a:noFill/>
          <a:ln w="9525">
            <a:noFill/>
            <a:miter lim="800000"/>
            <a:headEnd/>
            <a:tailEnd/>
          </a:ln>
        </p:spPr>
      </p:pic>
      <p:sp>
        <p:nvSpPr>
          <p:cNvPr id="18" name="Content Placeholder 2"/>
          <p:cNvSpPr txBox="1">
            <a:spLocks/>
          </p:cNvSpPr>
          <p:nvPr/>
        </p:nvSpPr>
        <p:spPr>
          <a:xfrm>
            <a:off x="5722790" y="4124216"/>
            <a:ext cx="4929186" cy="2511947"/>
          </a:xfrm>
          <a:prstGeom prst="rect">
            <a:avLst/>
          </a:prstGeom>
        </p:spPr>
        <p:txBody>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buFont typeface="Wingdings 3" panose="05040102010807070707" pitchFamily="18" charset="2"/>
              <a:buNone/>
            </a:pPr>
            <a:r>
              <a:rPr lang="ru-RU" dirty="0"/>
              <a:t>Предности дигиталне слике</a:t>
            </a:r>
          </a:p>
          <a:p>
            <a:r>
              <a:rPr lang="ru-RU" dirty="0"/>
              <a:t>Обрада</a:t>
            </a:r>
          </a:p>
          <a:p>
            <a:r>
              <a:rPr lang="ru-RU" dirty="0"/>
              <a:t>Архивирање</a:t>
            </a:r>
          </a:p>
          <a:p>
            <a:r>
              <a:rPr lang="ru-RU" dirty="0"/>
              <a:t>Пренос, мреже, телемедицина</a:t>
            </a:r>
          </a:p>
          <a:p>
            <a:endParaRPr lang="en-US" dirty="0"/>
          </a:p>
        </p:txBody>
      </p:sp>
    </p:spTree>
    <p:extLst>
      <p:ext uri="{BB962C8B-B14F-4D97-AF65-F5344CB8AC3E}">
        <p14:creationId xmlns="" xmlns:p14="http://schemas.microsoft.com/office/powerpoint/2010/main" val="3465309211"/>
      </p:ext>
    </p:extLst>
  </p:cSld>
  <p:clrMapOvr>
    <a:masterClrMapping/>
  </p:clrMapOvr>
  <mc:AlternateContent xmlns:mc="http://schemas.openxmlformats.org/markup-compatibility/2006">
    <mc:Choice xmlns="" xmlns:p14="http://schemas.microsoft.com/office/powerpoint/2010/main" Requires="p14">
      <p:transition spd="slow" p14:dur="2000" advTm="37611"/>
    </mc:Choice>
    <mc:Fallback>
      <p:transition spd="slow" advTm="37611"/>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9" descr="Figure 3"/>
          <p:cNvPicPr>
            <a:picLocks noChangeAspect="1" noChangeArrowheads="1"/>
          </p:cNvPicPr>
          <p:nvPr/>
        </p:nvPicPr>
        <p:blipFill>
          <a:blip r:embed="rId2" cstate="print"/>
          <a:srcRect/>
          <a:stretch>
            <a:fillRect/>
          </a:stretch>
        </p:blipFill>
        <p:spPr bwMode="auto">
          <a:xfrm>
            <a:off x="6864637" y="4776786"/>
            <a:ext cx="4838129" cy="1612900"/>
          </a:xfrm>
          <a:prstGeom prst="rect">
            <a:avLst/>
          </a:prstGeom>
          <a:noFill/>
          <a:ln w="9525">
            <a:noFill/>
            <a:miter lim="800000"/>
            <a:headEnd/>
            <a:tailEnd/>
          </a:ln>
        </p:spPr>
      </p:pic>
      <p:sp>
        <p:nvSpPr>
          <p:cNvPr id="16387" name="Rectangle 4"/>
          <p:cNvSpPr>
            <a:spLocks noChangeArrowheads="1"/>
          </p:cNvSpPr>
          <p:nvPr/>
        </p:nvSpPr>
        <p:spPr bwMode="auto">
          <a:xfrm>
            <a:off x="7789158" y="4192586"/>
            <a:ext cx="3913608" cy="584200"/>
          </a:xfrm>
          <a:prstGeom prst="rect">
            <a:avLst/>
          </a:prstGeom>
          <a:noFill/>
          <a:ln w="9525">
            <a:noFill/>
            <a:miter lim="800000"/>
            <a:headEnd/>
            <a:tailEnd/>
          </a:ln>
        </p:spPr>
        <p:txBody>
          <a:bodyPr wrap="square">
            <a:spAutoFit/>
          </a:bodyPr>
          <a:lstStyle/>
          <a:p>
            <a:pPr defTabSz="912813" eaLnBrk="0" hangingPunct="0"/>
            <a:r>
              <a:rPr lang="en-US" sz="3200" b="1" dirty="0" err="1">
                <a:latin typeface="Calibri" panose="020F0502020204030204" pitchFamily="34" charset="0"/>
                <a:ea typeface="Cambria" panose="02040503050406030204" pitchFamily="18" charset="0"/>
                <a:cs typeface="Calibri" panose="020F0502020204030204" pitchFamily="34" charset="0"/>
              </a:rPr>
              <a:t>ЈОНИЗАЦИЈА</a:t>
            </a:r>
            <a:endParaRPr lang="en-US" dirty="0">
              <a:latin typeface="Calibri" panose="020F0502020204030204" pitchFamily="34" charset="0"/>
              <a:ea typeface="Cambria" panose="02040503050406030204" pitchFamily="18" charset="0"/>
              <a:cs typeface="Calibri" panose="020F0502020204030204" pitchFamily="34" charset="0"/>
            </a:endParaRPr>
          </a:p>
        </p:txBody>
      </p:sp>
      <p:sp>
        <p:nvSpPr>
          <p:cNvPr id="6" name="Rectangle 3"/>
          <p:cNvSpPr txBox="1">
            <a:spLocks noChangeArrowheads="1"/>
          </p:cNvSpPr>
          <p:nvPr/>
        </p:nvSpPr>
        <p:spPr bwMode="auto">
          <a:xfrm>
            <a:off x="474854" y="1403351"/>
            <a:ext cx="7275321" cy="1427163"/>
          </a:xfrm>
          <a:prstGeom prst="rect">
            <a:avLst/>
          </a:prstGeom>
          <a:noFill/>
          <a:ln w="9525">
            <a:noFill/>
            <a:miter lim="800000"/>
            <a:headEnd/>
            <a:tailEnd/>
          </a:ln>
          <a:effectLst/>
        </p:spPr>
        <p:txBody>
          <a:bodyPr/>
          <a:lstStyle/>
          <a:p>
            <a:pPr marL="342900" indent="-342900" eaLnBrk="0" hangingPunct="0">
              <a:spcBef>
                <a:spcPct val="20000"/>
              </a:spcBef>
              <a:buClr>
                <a:schemeClr val="hlink"/>
              </a:buClr>
              <a:buSzPct val="90000"/>
              <a:buBlip>
                <a:blip r:embed="rId3"/>
              </a:buBlip>
              <a:defRPr/>
            </a:pPr>
            <a:r>
              <a:rPr lang="sr-Cyrl-RS" sz="2800" kern="0" dirty="0">
                <a:latin typeface="Calibri" panose="020F0502020204030204" pitchFamily="34" charset="0"/>
                <a:ea typeface="Cambria" panose="02040503050406030204" pitchFamily="18" charset="0"/>
                <a:cs typeface="Calibri" panose="020F0502020204030204" pitchFamily="34" charset="0"/>
              </a:rPr>
              <a:t>Човек </a:t>
            </a:r>
            <a:r>
              <a:rPr lang="sr-Cyrl-RS" sz="2800" b="1" kern="0" dirty="0">
                <a:latin typeface="Calibri" panose="020F0502020204030204" pitchFamily="34" charset="0"/>
                <a:ea typeface="Cambria" panose="02040503050406030204" pitchFamily="18" charset="0"/>
                <a:cs typeface="Calibri" panose="020F0502020204030204" pitchFamily="34" charset="0"/>
              </a:rPr>
              <a:t>не поседује чуло </a:t>
            </a:r>
            <a:r>
              <a:rPr lang="sr-Cyrl-RS" sz="2800" kern="0" dirty="0">
                <a:latin typeface="Calibri" panose="020F0502020204030204" pitchFamily="34" charset="0"/>
                <a:ea typeface="Cambria" panose="02040503050406030204" pitchFamily="18" charset="0"/>
                <a:cs typeface="Calibri" panose="020F0502020204030204" pitchFamily="34" charset="0"/>
              </a:rPr>
              <a:t>којим би могао да региструје ову врсту зрачења</a:t>
            </a:r>
            <a:endParaRPr lang="en-US" sz="2800" kern="0" dirty="0">
              <a:latin typeface="Calibri" panose="020F0502020204030204" pitchFamily="34" charset="0"/>
              <a:ea typeface="Cambria" panose="02040503050406030204" pitchFamily="18" charset="0"/>
              <a:cs typeface="Calibri" panose="020F0502020204030204" pitchFamily="34" charset="0"/>
            </a:endParaRPr>
          </a:p>
          <a:p>
            <a:pPr marL="342900" indent="-342900" eaLnBrk="0" hangingPunct="0">
              <a:spcBef>
                <a:spcPct val="20000"/>
              </a:spcBef>
              <a:buClr>
                <a:schemeClr val="hlink"/>
              </a:buClr>
              <a:buSzPct val="90000"/>
              <a:defRPr/>
            </a:pPr>
            <a:endParaRPr lang="en-US" sz="3200" kern="0" dirty="0">
              <a:latin typeface="Calibri" panose="020F0502020204030204" pitchFamily="34" charset="0"/>
              <a:ea typeface="Cambria" panose="02040503050406030204" pitchFamily="18" charset="0"/>
              <a:cs typeface="Calibri" panose="020F0502020204030204" pitchFamily="34" charset="0"/>
            </a:endParaRPr>
          </a:p>
        </p:txBody>
      </p:sp>
      <p:sp>
        <p:nvSpPr>
          <p:cNvPr id="16389" name="Text Box 115"/>
          <p:cNvSpPr txBox="1">
            <a:spLocks noChangeArrowheads="1"/>
          </p:cNvSpPr>
          <p:nvPr/>
        </p:nvSpPr>
        <p:spPr bwMode="auto">
          <a:xfrm>
            <a:off x="577684" y="243683"/>
            <a:ext cx="10477912" cy="646112"/>
          </a:xfrm>
          <a:prstGeom prst="rect">
            <a:avLst/>
          </a:prstGeom>
          <a:noFill/>
          <a:ln w="9525">
            <a:noFill/>
            <a:miter lim="800000"/>
            <a:headEnd/>
            <a:tailEnd/>
          </a:ln>
        </p:spPr>
        <p:txBody>
          <a:bodyPr wrap="square">
            <a:spAutoFit/>
          </a:bodyPr>
          <a:lstStyle/>
          <a:p>
            <a:pPr algn="ctr" defTabSz="912813" eaLnBrk="0" hangingPunct="0">
              <a:spcBef>
                <a:spcPct val="50000"/>
              </a:spcBef>
            </a:pPr>
            <a:r>
              <a:rPr lang="en-US" sz="3600" b="1" dirty="0" err="1">
                <a:latin typeface="Cambria" panose="02040503050406030204" pitchFamily="18" charset="0"/>
                <a:ea typeface="Cambria" panose="02040503050406030204" pitchFamily="18" charset="0"/>
              </a:rPr>
              <a:t>Детекција</a:t>
            </a:r>
            <a:r>
              <a:rPr lang="sr-Latn-CS" sz="3600" b="1" dirty="0">
                <a:latin typeface="Cambria" panose="02040503050406030204" pitchFamily="18" charset="0"/>
                <a:ea typeface="Cambria" panose="02040503050406030204" pitchFamily="18" charset="0"/>
              </a:rPr>
              <a:t> </a:t>
            </a:r>
            <a:r>
              <a:rPr lang="en-US" sz="3600" b="1" dirty="0" err="1">
                <a:latin typeface="Cambria" panose="02040503050406030204" pitchFamily="18" charset="0"/>
                <a:ea typeface="Cambria" panose="02040503050406030204" pitchFamily="18" charset="0"/>
              </a:rPr>
              <a:t>jонизујућег</a:t>
            </a:r>
            <a:r>
              <a:rPr lang="sr-Latn-CS" sz="3600" b="1" dirty="0">
                <a:latin typeface="Cambria" panose="02040503050406030204" pitchFamily="18" charset="0"/>
                <a:ea typeface="Cambria" panose="02040503050406030204" pitchFamily="18" charset="0"/>
              </a:rPr>
              <a:t> </a:t>
            </a:r>
            <a:r>
              <a:rPr lang="en-US" sz="3600" b="1" dirty="0" err="1">
                <a:latin typeface="Cambria" panose="02040503050406030204" pitchFamily="18" charset="0"/>
                <a:ea typeface="Cambria" panose="02040503050406030204" pitchFamily="18" charset="0"/>
              </a:rPr>
              <a:t>зрачења</a:t>
            </a:r>
            <a:endParaRPr lang="en-US" sz="3600" b="1" dirty="0">
              <a:latin typeface="Cambria" panose="02040503050406030204" pitchFamily="18" charset="0"/>
              <a:ea typeface="Cambria" panose="02040503050406030204" pitchFamily="18" charset="0"/>
            </a:endParaRPr>
          </a:p>
        </p:txBody>
      </p:sp>
      <p:pic>
        <p:nvPicPr>
          <p:cNvPr id="16390" name="Picture 10" descr="http://images.clipartpanda.com/sense-of-taste-clipart-9Tzr7GXTE.jpeg">
            <a:hlinkClick r:id="rId4"/>
          </p:cNvPr>
          <p:cNvPicPr>
            <a:picLocks noChangeAspect="1" noChangeArrowheads="1"/>
          </p:cNvPicPr>
          <p:nvPr/>
        </p:nvPicPr>
        <p:blipFill>
          <a:blip r:embed="rId5" cstate="print"/>
          <a:srcRect/>
          <a:stretch>
            <a:fillRect/>
          </a:stretch>
        </p:blipFill>
        <p:spPr bwMode="auto">
          <a:xfrm>
            <a:off x="7761096" y="1478756"/>
            <a:ext cx="3355671" cy="1887538"/>
          </a:xfrm>
          <a:prstGeom prst="rect">
            <a:avLst/>
          </a:prstGeom>
          <a:noFill/>
          <a:ln w="9525">
            <a:noFill/>
            <a:miter lim="800000"/>
            <a:headEnd/>
            <a:tailEnd/>
          </a:ln>
        </p:spPr>
      </p:pic>
      <p:sp>
        <p:nvSpPr>
          <p:cNvPr id="7" name="Rectangle 3"/>
          <p:cNvSpPr txBox="1">
            <a:spLocks noChangeArrowheads="1"/>
          </p:cNvSpPr>
          <p:nvPr/>
        </p:nvSpPr>
        <p:spPr bwMode="auto">
          <a:xfrm>
            <a:off x="485775" y="2816225"/>
            <a:ext cx="7073900" cy="1970088"/>
          </a:xfrm>
          <a:prstGeom prst="rect">
            <a:avLst/>
          </a:prstGeom>
          <a:noFill/>
          <a:ln w="9525">
            <a:noFill/>
            <a:miter lim="800000"/>
            <a:headEnd/>
            <a:tailEnd/>
          </a:ln>
          <a:effectLst/>
        </p:spPr>
        <p:txBody>
          <a:bodyPr/>
          <a:lstStyle/>
          <a:p>
            <a:pPr marL="342900" indent="-342900" eaLnBrk="0" hangingPunct="0">
              <a:spcBef>
                <a:spcPct val="20000"/>
              </a:spcBef>
              <a:buClr>
                <a:schemeClr val="hlink"/>
              </a:buClr>
              <a:buSzPct val="90000"/>
              <a:buBlip>
                <a:blip r:embed="rId3"/>
              </a:buBlip>
              <a:defRPr/>
            </a:pPr>
            <a:r>
              <a:rPr lang="sr-Cyrl-RS" sz="2800" kern="0" dirty="0">
                <a:latin typeface="Calibri" panose="020F0502020204030204" pitchFamily="34" charset="0"/>
                <a:ea typeface="Cambria" panose="02040503050406030204" pitchFamily="18" charset="0"/>
                <a:cs typeface="Calibri" panose="020F0502020204030204" pitchFamily="34" charset="0"/>
              </a:rPr>
              <a:t>Шта</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је</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јонизација</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То</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је</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избацивање</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електрона</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из</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атома</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Резултат</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kern="0" dirty="0">
                <a:latin typeface="Calibri" panose="020F0502020204030204" pitchFamily="34" charset="0"/>
                <a:ea typeface="Cambria" panose="02040503050406030204" pitchFamily="18" charset="0"/>
                <a:cs typeface="Calibri" panose="020F0502020204030204" pitchFamily="34" charset="0"/>
              </a:rPr>
              <a:t>је</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b="1" kern="0" dirty="0">
                <a:latin typeface="Calibri" panose="020F0502020204030204" pitchFamily="34" charset="0"/>
                <a:ea typeface="Cambria" panose="02040503050406030204" pitchFamily="18" charset="0"/>
                <a:cs typeface="Calibri" panose="020F0502020204030204" pitchFamily="34" charset="0"/>
              </a:rPr>
              <a:t>стварање</a:t>
            </a:r>
            <a:r>
              <a:rPr lang="sr-Latn-CS" sz="2800" kern="0" dirty="0">
                <a:latin typeface="Calibri" panose="020F0502020204030204" pitchFamily="34" charset="0"/>
                <a:ea typeface="Cambria" panose="02040503050406030204" pitchFamily="18" charset="0"/>
                <a:cs typeface="Calibri" panose="020F0502020204030204" pitchFamily="34" charset="0"/>
              </a:rPr>
              <a:t> </a:t>
            </a:r>
            <a:r>
              <a:rPr lang="sr-Cyrl-RS" sz="2800" b="1" kern="0" dirty="0">
                <a:latin typeface="Calibri" panose="020F0502020204030204" pitchFamily="34" charset="0"/>
                <a:ea typeface="Cambria" panose="02040503050406030204" pitchFamily="18" charset="0"/>
                <a:cs typeface="Calibri" panose="020F0502020204030204" pitchFamily="34" charset="0"/>
              </a:rPr>
              <a:t>слободног</a:t>
            </a:r>
            <a:r>
              <a:rPr lang="sr-Latn-CS" sz="2800" b="1" kern="0" dirty="0">
                <a:latin typeface="Calibri" panose="020F0502020204030204" pitchFamily="34" charset="0"/>
                <a:ea typeface="Cambria" panose="02040503050406030204" pitchFamily="18" charset="0"/>
                <a:cs typeface="Calibri" panose="020F0502020204030204" pitchFamily="34" charset="0"/>
              </a:rPr>
              <a:t> </a:t>
            </a:r>
            <a:r>
              <a:rPr lang="sr-Cyrl-RS" sz="2800" b="1" kern="0" dirty="0">
                <a:latin typeface="Calibri" panose="020F0502020204030204" pitchFamily="34" charset="0"/>
                <a:ea typeface="Cambria" panose="02040503050406030204" pitchFamily="18" charset="0"/>
                <a:cs typeface="Calibri" panose="020F0502020204030204" pitchFamily="34" charset="0"/>
              </a:rPr>
              <a:t>наелектрисања</a:t>
            </a:r>
            <a:endParaRPr lang="en-US" sz="2800" b="1" kern="0" dirty="0">
              <a:latin typeface="Calibri" panose="020F0502020204030204" pitchFamily="34" charset="0"/>
              <a:ea typeface="Cambria" panose="02040503050406030204" pitchFamily="18" charset="0"/>
              <a:cs typeface="Calibri" panose="020F0502020204030204" pitchFamily="34" charset="0"/>
            </a:endParaRPr>
          </a:p>
        </p:txBody>
      </p:sp>
      <p:sp>
        <p:nvSpPr>
          <p:cNvPr id="8" name="Rectangle 3"/>
          <p:cNvSpPr txBox="1">
            <a:spLocks noChangeArrowheads="1"/>
          </p:cNvSpPr>
          <p:nvPr/>
        </p:nvSpPr>
        <p:spPr bwMode="auto">
          <a:xfrm>
            <a:off x="577684" y="4699000"/>
            <a:ext cx="6415254" cy="1995488"/>
          </a:xfrm>
          <a:prstGeom prst="rect">
            <a:avLst/>
          </a:prstGeom>
          <a:noFill/>
          <a:ln w="9525">
            <a:noFill/>
            <a:miter lim="800000"/>
            <a:headEnd/>
            <a:tailEnd/>
          </a:ln>
          <a:effectLst/>
        </p:spPr>
        <p:txBody>
          <a:bodyPr/>
          <a:lstStyle/>
          <a:p>
            <a:pPr marL="342900" indent="-342900" eaLnBrk="0" hangingPunct="0">
              <a:spcBef>
                <a:spcPct val="20000"/>
              </a:spcBef>
              <a:buClr>
                <a:schemeClr val="hlink"/>
              </a:buClr>
              <a:buSzPct val="90000"/>
              <a:buBlip>
                <a:blip r:embed="rId3"/>
              </a:buBlip>
              <a:defRPr/>
            </a:pPr>
            <a:r>
              <a:rPr lang="sr-Cyrl-RS" sz="2800" kern="0" dirty="0">
                <a:latin typeface="Calibri" panose="020F0502020204030204" pitchFamily="34" charset="0"/>
                <a:ea typeface="Cambria" panose="02040503050406030204" pitchFamily="18" charset="0"/>
                <a:cs typeface="Calibri" panose="020F0502020204030204" pitchFamily="34" charset="0"/>
              </a:rPr>
              <a:t>Оно се  може регистровати само посебно конструисаним </a:t>
            </a:r>
            <a:r>
              <a:rPr lang="sr-Cyrl-RS" sz="2800" kern="0" dirty="0" smtClean="0">
                <a:latin typeface="Calibri" panose="020F0502020204030204" pitchFamily="34" charset="0"/>
                <a:ea typeface="Cambria" panose="02040503050406030204" pitchFamily="18" charset="0"/>
                <a:cs typeface="Calibri" panose="020F0502020204030204" pitchFamily="34" charset="0"/>
              </a:rPr>
              <a:t>уређајима-</a:t>
            </a:r>
            <a:r>
              <a:rPr lang="sr-Cyrl-RS" sz="2800" b="1" kern="0" dirty="0" smtClean="0">
                <a:latin typeface="Calibri" panose="020F0502020204030204" pitchFamily="34" charset="0"/>
                <a:ea typeface="Cambria" panose="02040503050406030204" pitchFamily="18" charset="0"/>
                <a:cs typeface="Calibri" panose="020F0502020204030204" pitchFamily="34" charset="0"/>
              </a:rPr>
              <a:t>ДЕТЕКТОРИМА</a:t>
            </a:r>
            <a:endParaRPr lang="en-US" sz="3200" kern="0" dirty="0">
              <a:latin typeface="Calibri" panose="020F0502020204030204" pitchFamily="34"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xmlns="" val="38950840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NM/PET"/>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05000" y="228600"/>
            <a:ext cx="3733800" cy="2800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2" name="Group 3"/>
          <p:cNvGrpSpPr>
            <a:grpSpLocks/>
          </p:cNvGrpSpPr>
          <p:nvPr/>
        </p:nvGrpSpPr>
        <p:grpSpPr bwMode="auto">
          <a:xfrm>
            <a:off x="5695950" y="2617788"/>
            <a:ext cx="0" cy="1219200"/>
            <a:chOff x="0" y="0"/>
            <a:chExt cx="0" cy="768"/>
          </a:xfrm>
        </p:grpSpPr>
        <p:sp>
          <p:nvSpPr>
            <p:cNvPr id="32788" name="Rectangle 4"/>
            <p:cNvSpPr>
              <a:spLocks noChangeArrowheads="1"/>
            </p:cNvSpPr>
            <p:nvPr/>
          </p:nvSpPr>
          <p:spPr bwMode="auto">
            <a:xfrm>
              <a:off x="0" y="0"/>
              <a:ext cx="0"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9" name="Rectangle 5"/>
            <p:cNvSpPr>
              <a:spLocks noChangeArrowheads="1"/>
            </p:cNvSpPr>
            <p:nvPr/>
          </p:nvSpPr>
          <p:spPr bwMode="auto">
            <a:xfrm>
              <a:off x="0" y="0"/>
              <a:ext cx="0" cy="7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hlinkClick r:id="rId3"/>
                </a:rPr>
                <a:t>  </a:t>
              </a:r>
              <a:r>
                <a:rPr lang="en-US" altLang="en-US" sz="5000">
                  <a:latin typeface="Times New Roman" panose="02020603050405020304" pitchFamily="18" charset="0"/>
                </a:rPr>
                <a:t> </a:t>
              </a:r>
              <a:r>
                <a:rPr lang="en-US" altLang="en-US" sz="2400">
                  <a:latin typeface="Times New Roman" panose="02020603050405020304" pitchFamily="18" charset="0"/>
                </a:rPr>
                <a:t>         </a:t>
              </a:r>
            </a:p>
          </p:txBody>
        </p:sp>
      </p:grpSp>
      <p:grpSp>
        <p:nvGrpSpPr>
          <p:cNvPr id="3" name="Group 6"/>
          <p:cNvGrpSpPr>
            <a:grpSpLocks/>
          </p:cNvGrpSpPr>
          <p:nvPr/>
        </p:nvGrpSpPr>
        <p:grpSpPr bwMode="auto">
          <a:xfrm>
            <a:off x="5695950" y="2617788"/>
            <a:ext cx="0" cy="1219200"/>
            <a:chOff x="0" y="0"/>
            <a:chExt cx="0" cy="768"/>
          </a:xfrm>
        </p:grpSpPr>
        <p:sp>
          <p:nvSpPr>
            <p:cNvPr id="32786" name="Rectangle 7"/>
            <p:cNvSpPr>
              <a:spLocks noChangeArrowheads="1"/>
            </p:cNvSpPr>
            <p:nvPr/>
          </p:nvSpPr>
          <p:spPr bwMode="auto">
            <a:xfrm>
              <a:off x="0" y="0"/>
              <a:ext cx="0"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7" name="Rectangle 8"/>
            <p:cNvSpPr>
              <a:spLocks noChangeArrowheads="1"/>
            </p:cNvSpPr>
            <p:nvPr/>
          </p:nvSpPr>
          <p:spPr bwMode="auto">
            <a:xfrm>
              <a:off x="0" y="0"/>
              <a:ext cx="0" cy="7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hlinkClick r:id="rId4"/>
                </a:rPr>
                <a:t>  </a:t>
              </a:r>
              <a:r>
                <a:rPr lang="en-US" altLang="en-US" sz="5000">
                  <a:latin typeface="Times New Roman" panose="02020603050405020304" pitchFamily="18" charset="0"/>
                </a:rPr>
                <a:t> </a:t>
              </a:r>
              <a:r>
                <a:rPr lang="en-US" altLang="en-US" sz="2400">
                  <a:latin typeface="Times New Roman" panose="02020603050405020304" pitchFamily="18" charset="0"/>
                </a:rPr>
                <a:t>         </a:t>
              </a:r>
            </a:p>
          </p:txBody>
        </p:sp>
      </p:grpSp>
      <p:grpSp>
        <p:nvGrpSpPr>
          <p:cNvPr id="4" name="Group 9"/>
          <p:cNvGrpSpPr>
            <a:grpSpLocks/>
          </p:cNvGrpSpPr>
          <p:nvPr/>
        </p:nvGrpSpPr>
        <p:grpSpPr bwMode="auto">
          <a:xfrm>
            <a:off x="5695950" y="2617788"/>
            <a:ext cx="0" cy="1219200"/>
            <a:chOff x="0" y="0"/>
            <a:chExt cx="0" cy="768"/>
          </a:xfrm>
        </p:grpSpPr>
        <p:sp>
          <p:nvSpPr>
            <p:cNvPr id="32784" name="Rectangle 10"/>
            <p:cNvSpPr>
              <a:spLocks noChangeArrowheads="1"/>
            </p:cNvSpPr>
            <p:nvPr/>
          </p:nvSpPr>
          <p:spPr bwMode="auto">
            <a:xfrm>
              <a:off x="0" y="0"/>
              <a:ext cx="0"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5" name="Rectangle 11"/>
            <p:cNvSpPr>
              <a:spLocks noChangeArrowheads="1"/>
            </p:cNvSpPr>
            <p:nvPr/>
          </p:nvSpPr>
          <p:spPr bwMode="auto">
            <a:xfrm>
              <a:off x="0" y="0"/>
              <a:ext cx="0" cy="7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hlinkClick r:id="rId4"/>
                </a:rPr>
                <a:t>  </a:t>
              </a:r>
              <a:r>
                <a:rPr lang="en-US" altLang="en-US" sz="5000">
                  <a:latin typeface="Times New Roman" panose="02020603050405020304" pitchFamily="18" charset="0"/>
                </a:rPr>
                <a:t> </a:t>
              </a:r>
              <a:r>
                <a:rPr lang="en-US" altLang="en-US" sz="2400">
                  <a:latin typeface="Times New Roman" panose="02020603050405020304" pitchFamily="18" charset="0"/>
                </a:rPr>
                <a:t>         </a:t>
              </a:r>
            </a:p>
          </p:txBody>
        </p:sp>
      </p:grpSp>
      <p:grpSp>
        <p:nvGrpSpPr>
          <p:cNvPr id="5" name="Group 12"/>
          <p:cNvGrpSpPr>
            <a:grpSpLocks/>
          </p:cNvGrpSpPr>
          <p:nvPr/>
        </p:nvGrpSpPr>
        <p:grpSpPr bwMode="auto">
          <a:xfrm>
            <a:off x="5695950" y="2617788"/>
            <a:ext cx="0" cy="1219200"/>
            <a:chOff x="0" y="0"/>
            <a:chExt cx="0" cy="768"/>
          </a:xfrm>
        </p:grpSpPr>
        <p:sp>
          <p:nvSpPr>
            <p:cNvPr id="32782" name="Rectangle 13"/>
            <p:cNvSpPr>
              <a:spLocks noChangeArrowheads="1"/>
            </p:cNvSpPr>
            <p:nvPr/>
          </p:nvSpPr>
          <p:spPr bwMode="auto">
            <a:xfrm>
              <a:off x="0" y="0"/>
              <a:ext cx="0"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3" name="Rectangle 14"/>
            <p:cNvSpPr>
              <a:spLocks noChangeArrowheads="1"/>
            </p:cNvSpPr>
            <p:nvPr/>
          </p:nvSpPr>
          <p:spPr bwMode="auto">
            <a:xfrm>
              <a:off x="0" y="0"/>
              <a:ext cx="0" cy="7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hlinkClick r:id="rId5"/>
                </a:rPr>
                <a:t>  </a:t>
              </a:r>
              <a:r>
                <a:rPr lang="en-US" altLang="en-US" sz="5000">
                  <a:latin typeface="Times New Roman" panose="02020603050405020304" pitchFamily="18" charset="0"/>
                </a:rPr>
                <a:t> </a:t>
              </a:r>
              <a:r>
                <a:rPr lang="en-US" altLang="en-US" sz="2400">
                  <a:latin typeface="Times New Roman" panose="02020603050405020304" pitchFamily="18" charset="0"/>
                </a:rPr>
                <a:t>         </a:t>
              </a:r>
            </a:p>
          </p:txBody>
        </p:sp>
      </p:grpSp>
      <p:grpSp>
        <p:nvGrpSpPr>
          <p:cNvPr id="6" name="Group 15"/>
          <p:cNvGrpSpPr>
            <a:grpSpLocks/>
          </p:cNvGrpSpPr>
          <p:nvPr/>
        </p:nvGrpSpPr>
        <p:grpSpPr bwMode="auto">
          <a:xfrm>
            <a:off x="4953000" y="2160589"/>
            <a:ext cx="0" cy="2103437"/>
            <a:chOff x="0" y="0"/>
            <a:chExt cx="0" cy="1325"/>
          </a:xfrm>
        </p:grpSpPr>
        <p:sp>
          <p:nvSpPr>
            <p:cNvPr id="32780" name="Rectangle 16"/>
            <p:cNvSpPr>
              <a:spLocks noChangeArrowheads="1"/>
            </p:cNvSpPr>
            <p:nvPr/>
          </p:nvSpPr>
          <p:spPr bwMode="auto">
            <a:xfrm>
              <a:off x="0" y="0"/>
              <a:ext cx="0"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1" name="Rectangle 17"/>
            <p:cNvSpPr>
              <a:spLocks noChangeArrowheads="1"/>
            </p:cNvSpPr>
            <p:nvPr/>
          </p:nvSpPr>
          <p:spPr bwMode="auto">
            <a:xfrm>
              <a:off x="0" y="0"/>
              <a:ext cx="0" cy="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rPr>
                <a:t>  </a:t>
              </a:r>
              <a:r>
                <a:rPr lang="en-US" altLang="en-US" sz="10800">
                  <a:latin typeface="Times New Roman" panose="02020603050405020304" pitchFamily="18" charset="0"/>
                </a:rPr>
                <a:t> </a:t>
              </a:r>
              <a:r>
                <a:rPr lang="en-US" altLang="en-US" sz="2400">
                  <a:latin typeface="Times New Roman" panose="02020603050405020304" pitchFamily="18" charset="0"/>
                </a:rPr>
                <a:t>                             </a:t>
              </a:r>
            </a:p>
          </p:txBody>
        </p:sp>
      </p:grpSp>
      <p:pic>
        <p:nvPicPr>
          <p:cNvPr id="32776" name="Picture 18" descr="NM/PET Upright"/>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5867400" y="228600"/>
            <a:ext cx="3733800" cy="2800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2777" name="Rectangle 19"/>
          <p:cNvSpPr>
            <a:spLocks noChangeArrowheads="1"/>
          </p:cNvSpPr>
          <p:nvPr/>
        </p:nvSpPr>
        <p:spPr bwMode="auto">
          <a:xfrm>
            <a:off x="6664326" y="1730375"/>
            <a:ext cx="2784475"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2400">
              <a:latin typeface="Times New Roman" panose="02020603050405020304" pitchFamily="18" charset="0"/>
            </a:endParaRPr>
          </a:p>
        </p:txBody>
      </p:sp>
      <p:pic>
        <p:nvPicPr>
          <p:cNvPr id="32778" name="Picture 20" descr="DS7Cove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5791200" y="3352801"/>
            <a:ext cx="4267200" cy="2976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9" name="Picture 21" descr="XC"/>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981200" y="3124200"/>
            <a:ext cx="3352800" cy="3340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485176630"/>
      </p:ext>
    </p:extLst>
  </p:cSld>
  <p:clrMapOvr>
    <a:masterClrMapping/>
  </p:clrMapOvr>
  <mc:AlternateContent xmlns:mc="http://schemas.openxmlformats.org/markup-compatibility/2006">
    <mc:Choice xmlns="" xmlns:p14="http://schemas.microsoft.com/office/powerpoint/2010/main" Requires="p14">
      <p:transition spd="slow" p14:dur="2000" advTm="11522"/>
    </mc:Choice>
    <mc:Fallback>
      <p:transition spd="slow" advTm="11522"/>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529936" y="1295400"/>
            <a:ext cx="11128663" cy="5139869"/>
          </a:xfrm>
          <a:prstGeom prst="rect">
            <a:avLst/>
          </a:prstGeom>
          <a:noFill/>
          <a:ln w="19050">
            <a:noFill/>
            <a:miter lim="800000"/>
            <a:headEnd/>
            <a:tailEnd/>
          </a:ln>
        </p:spPr>
        <p:txBody>
          <a:bodyPr wrap="square">
            <a:spAutoFit/>
          </a:bodyPr>
          <a:lstStyle/>
          <a:p>
            <a:pPr>
              <a:spcBef>
                <a:spcPct val="50000"/>
              </a:spcBef>
              <a:defRPr/>
            </a:pPr>
            <a:r>
              <a:rPr lang="ru-RU" sz="2800" dirty="0">
                <a:latin typeface="Calibri" panose="020F0502020204030204" pitchFamily="34" charset="0"/>
                <a:cs typeface="Calibri" panose="020F0502020204030204" pitchFamily="34" charset="0"/>
              </a:rPr>
              <a:t>Приказ тродимензионалне дистрибуције радиофармацеутика у ткиву/органу путем компјутерски реконструисаних слика/слојева у трансверзалним, сагиталним, короналним и косим пројекцијама.
</a:t>
            </a:r>
            <a:r>
              <a:rPr lang="en-US" sz="2800" dirty="0">
                <a:latin typeface="Calibri" panose="020F0502020204030204" pitchFamily="34" charset="0"/>
                <a:cs typeface="Calibri" panose="020F0502020204030204" pitchFamily="34" charset="0"/>
              </a:rPr>
              <a:t>Nuclear medical imaging </a:t>
            </a:r>
            <a:r>
              <a:rPr lang="sr-Cyrl-RS" sz="2800" dirty="0">
                <a:latin typeface="Calibri" panose="020F0502020204030204" pitchFamily="34" charset="0"/>
                <a:cs typeface="Calibri" panose="020F0502020204030204" pitchFamily="34" charset="0"/>
              </a:rPr>
              <a:t>(</a:t>
            </a:r>
            <a:r>
              <a:rPr lang="sr-Cyrl-RS" sz="2800" dirty="0" err="1">
                <a:latin typeface="Calibri" panose="020F0502020204030204" pitchFamily="34" charset="0"/>
                <a:cs typeface="Calibri" panose="020F0502020204030204" pitchFamily="34" charset="0"/>
              </a:rPr>
              <a:t>сцинтиграфија</a:t>
            </a:r>
            <a:r>
              <a:rPr lang="sr-Cyrl-R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може</a:t>
            </a:r>
            <a:r>
              <a:rPr lang="sr-Latn-C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се</a:t>
            </a:r>
            <a:r>
              <a:rPr lang="sr-Latn-C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поделити</a:t>
            </a:r>
            <a:r>
              <a:rPr lang="sr-Latn-CS" sz="2800" dirty="0">
                <a:latin typeface="Calibri" panose="020F0502020204030204" pitchFamily="34" charset="0"/>
                <a:cs typeface="Calibri" panose="020F0502020204030204" pitchFamily="34" charset="0"/>
              </a:rPr>
              <a:t> </a:t>
            </a:r>
            <a:r>
              <a:rPr lang="en-US" sz="2800" dirty="0">
                <a:latin typeface="Calibri" panose="020F0502020204030204" pitchFamily="34" charset="0"/>
                <a:cs typeface="Calibri" panose="020F0502020204030204" pitchFamily="34" charset="0"/>
              </a:rPr>
              <a:t>у</a:t>
            </a:r>
            <a:r>
              <a:rPr lang="sr-Latn-C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три</a:t>
            </a:r>
            <a:r>
              <a:rPr lang="sr-Latn-C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категорије</a:t>
            </a:r>
            <a:r>
              <a:rPr lang="en-US" sz="2800" dirty="0">
                <a:latin typeface="Calibri" panose="020F0502020204030204" pitchFamily="34" charset="0"/>
                <a:cs typeface="Calibri" panose="020F0502020204030204" pitchFamily="34" charset="0"/>
              </a:rPr>
              <a:t>:</a:t>
            </a:r>
          </a:p>
          <a:p>
            <a:pPr>
              <a:spcBef>
                <a:spcPts val="600"/>
              </a:spcBef>
              <a:buFontTx/>
              <a:buChar char="•"/>
              <a:defRPr/>
            </a:pPr>
            <a:r>
              <a:rPr lang="en-US" sz="2800" dirty="0" err="1">
                <a:latin typeface="Calibri" panose="020F0502020204030204" pitchFamily="34" charset="0"/>
                <a:cs typeface="Calibri" panose="020F0502020204030204" pitchFamily="34" charset="0"/>
              </a:rPr>
              <a:t>Конвенционалне</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или</a:t>
            </a:r>
            <a:r>
              <a:rPr lang="sr-Latn-C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планарне</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сцинтиграфије</a:t>
            </a:r>
            <a:endParaRPr lang="en-US" sz="2800" dirty="0">
              <a:latin typeface="Calibri" panose="020F0502020204030204" pitchFamily="34" charset="0"/>
              <a:cs typeface="Calibri" panose="020F0502020204030204" pitchFamily="34" charset="0"/>
            </a:endParaRPr>
          </a:p>
          <a:p>
            <a:pPr>
              <a:spcBef>
                <a:spcPts val="600"/>
              </a:spcBef>
              <a:buFontTx/>
              <a:buChar char="•"/>
              <a:defRPr/>
            </a:pPr>
            <a:r>
              <a:rPr lang="en-US" sz="2800" dirty="0">
                <a:latin typeface="Calibri" panose="020F0502020204030204" pitchFamily="34" charset="0"/>
                <a:cs typeface="Calibri" panose="020F0502020204030204" pitchFamily="34" charset="0"/>
              </a:rPr>
              <a:t>Single photon emission computed tomography (SPECT)</a:t>
            </a:r>
          </a:p>
          <a:p>
            <a:pPr>
              <a:spcBef>
                <a:spcPts val="600"/>
              </a:spcBef>
              <a:buFontTx/>
              <a:buChar char="•"/>
              <a:defRPr/>
            </a:pPr>
            <a:r>
              <a:rPr lang="en-US" sz="2800" dirty="0">
                <a:latin typeface="Calibri" panose="020F0502020204030204" pitchFamily="34" charset="0"/>
                <a:cs typeface="Calibri" panose="020F0502020204030204" pitchFamily="34" charset="0"/>
              </a:rPr>
              <a:t>Positron emission tomography (PET)</a:t>
            </a:r>
            <a:endParaRPr lang="sr-Cyrl-RS" sz="2800" dirty="0">
              <a:latin typeface="Calibri" panose="020F0502020204030204" pitchFamily="34" charset="0"/>
              <a:cs typeface="Calibri" panose="020F0502020204030204" pitchFamily="34" charset="0"/>
            </a:endParaRPr>
          </a:p>
          <a:p>
            <a:pPr>
              <a:spcBef>
                <a:spcPts val="600"/>
              </a:spcBef>
              <a:buFontTx/>
              <a:buChar char="•"/>
              <a:defRPr/>
            </a:pPr>
            <a:r>
              <a:rPr lang="en-US" sz="2800" b="1" dirty="0"/>
              <a:t>Hybrid imaging</a:t>
            </a:r>
          </a:p>
          <a:p>
            <a:pPr>
              <a:spcBef>
                <a:spcPct val="50000"/>
              </a:spcBef>
              <a:buFontTx/>
              <a:buChar char="•"/>
              <a:defRPr/>
            </a:pPr>
            <a:endParaRPr lang="en-US" sz="2800" dirty="0">
              <a:latin typeface="Calibri" panose="020F0502020204030204" pitchFamily="34" charset="0"/>
              <a:cs typeface="Calibri" panose="020F0502020204030204" pitchFamily="34" charset="0"/>
            </a:endParaRPr>
          </a:p>
        </p:txBody>
      </p:sp>
      <p:sp>
        <p:nvSpPr>
          <p:cNvPr id="4" name="Rectangle 3"/>
          <p:cNvSpPr/>
          <p:nvPr/>
        </p:nvSpPr>
        <p:spPr>
          <a:xfrm>
            <a:off x="1885666" y="114194"/>
            <a:ext cx="8236424" cy="1077218"/>
          </a:xfrm>
          <a:prstGeom prst="rect">
            <a:avLst/>
          </a:prstGeom>
        </p:spPr>
        <p:txBody>
          <a:bodyPr wrap="square">
            <a:spAutoFit/>
          </a:bodyPr>
          <a:lstStyle/>
          <a:p>
            <a:pPr algn="ctr"/>
            <a:r>
              <a:rPr lang="sr-Cyrl-RS" sz="3200" b="1" dirty="0">
                <a:latin typeface="Calibri" panose="020F0502020204030204" pitchFamily="34" charset="0"/>
                <a:cs typeface="Calibri" panose="020F0502020204030204" pitchFamily="34" charset="0"/>
              </a:rPr>
              <a:t>СЦИНТИГРАФИЈА </a:t>
            </a:r>
          </a:p>
          <a:p>
            <a:pPr algn="ctr"/>
            <a:r>
              <a:rPr lang="en-US" sz="3200" dirty="0" smtClean="0">
                <a:latin typeface="Calibri" panose="020F0502020204030204" pitchFamily="34" charset="0"/>
                <a:cs typeface="Calibri" panose="020F0502020204030204" pitchFamily="34" charset="0"/>
              </a:rPr>
              <a:t>NUCLEAR </a:t>
            </a:r>
            <a:r>
              <a:rPr lang="en-US" sz="3200" dirty="0">
                <a:latin typeface="Calibri" panose="020F0502020204030204" pitchFamily="34" charset="0"/>
                <a:cs typeface="Calibri" panose="020F0502020204030204" pitchFamily="34" charset="0"/>
              </a:rPr>
              <a:t>MEDICINE IMAGING</a:t>
            </a:r>
          </a:p>
        </p:txBody>
      </p:sp>
    </p:spTree>
    <p:extLst>
      <p:ext uri="{BB962C8B-B14F-4D97-AF65-F5344CB8AC3E}">
        <p14:creationId xmlns="" xmlns:p14="http://schemas.microsoft.com/office/powerpoint/2010/main" val="1553730133"/>
      </p:ext>
    </p:extLst>
  </p:cSld>
  <p:clrMapOvr>
    <a:masterClrMapping/>
  </p:clrMapOvr>
  <mc:AlternateContent xmlns:mc="http://schemas.openxmlformats.org/markup-compatibility/2006">
    <mc:Choice xmlns="" xmlns:p14="http://schemas.microsoft.com/office/powerpoint/2010/main" Requires="p14">
      <p:transition spd="slow" p14:dur="2000" advTm="47829"/>
    </mc:Choice>
    <mc:Fallback>
      <p:transition spd="slow" advTm="47829"/>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C:\Users\Vladimir\Desktop\Morphological-and-functional-imaging-in-clinical-and-pre-clinical-applications.jpg"/>
          <p:cNvPicPr>
            <a:picLocks noChangeAspect="1" noChangeArrowheads="1"/>
          </p:cNvPicPr>
          <p:nvPr/>
        </p:nvPicPr>
        <p:blipFill>
          <a:blip r:embed="rId2" cstate="print"/>
          <a:srcRect b="10345"/>
          <a:stretch>
            <a:fillRect/>
          </a:stretch>
        </p:blipFill>
        <p:spPr bwMode="auto">
          <a:xfrm>
            <a:off x="6722184" y="3390051"/>
            <a:ext cx="5469816" cy="3467949"/>
          </a:xfrm>
          <a:prstGeom prst="rect">
            <a:avLst/>
          </a:prstGeom>
          <a:noFill/>
        </p:spPr>
      </p:pic>
      <p:sp>
        <p:nvSpPr>
          <p:cNvPr id="3" name="Rectangle 2"/>
          <p:cNvSpPr/>
          <p:nvPr/>
        </p:nvSpPr>
        <p:spPr>
          <a:xfrm>
            <a:off x="1885666" y="114194"/>
            <a:ext cx="8236424" cy="1077218"/>
          </a:xfrm>
          <a:prstGeom prst="rect">
            <a:avLst/>
          </a:prstGeom>
        </p:spPr>
        <p:txBody>
          <a:bodyPr wrap="square">
            <a:spAutoFit/>
          </a:bodyPr>
          <a:lstStyle/>
          <a:p>
            <a:pPr algn="ctr"/>
            <a:r>
              <a:rPr lang="sr-Cyrl-RS" sz="3200" b="1" dirty="0">
                <a:latin typeface="Calibri" panose="020F0502020204030204" pitchFamily="34" charset="0"/>
                <a:cs typeface="Calibri" panose="020F0502020204030204" pitchFamily="34" charset="0"/>
              </a:rPr>
              <a:t>СЦИНТИГРАФИЈА </a:t>
            </a:r>
          </a:p>
          <a:p>
            <a:pPr algn="ctr"/>
            <a:r>
              <a:rPr lang="en-US" sz="3200" dirty="0" smtClean="0">
                <a:latin typeface="Calibri" panose="020F0502020204030204" pitchFamily="34" charset="0"/>
                <a:cs typeface="Calibri" panose="020F0502020204030204" pitchFamily="34" charset="0"/>
              </a:rPr>
              <a:t>NUCLEAR </a:t>
            </a:r>
            <a:r>
              <a:rPr lang="en-US" sz="3200" dirty="0">
                <a:latin typeface="Calibri" panose="020F0502020204030204" pitchFamily="34" charset="0"/>
                <a:cs typeface="Calibri" panose="020F0502020204030204" pitchFamily="34" charset="0"/>
              </a:rPr>
              <a:t>MEDICINE IMAGING</a:t>
            </a:r>
          </a:p>
        </p:txBody>
      </p:sp>
      <p:sp>
        <p:nvSpPr>
          <p:cNvPr id="5" name="Rectangle 4"/>
          <p:cNvSpPr/>
          <p:nvPr/>
        </p:nvSpPr>
        <p:spPr>
          <a:xfrm>
            <a:off x="612842" y="1346564"/>
            <a:ext cx="11060349" cy="1569660"/>
          </a:xfrm>
          <a:prstGeom prst="rect">
            <a:avLst/>
          </a:prstGeom>
        </p:spPr>
        <p:txBody>
          <a:bodyPr wrap="square">
            <a:spAutoFit/>
          </a:bodyPr>
          <a:lstStyle/>
          <a:p>
            <a:r>
              <a:rPr lang="ru-RU" sz="2400" dirty="0" smtClean="0">
                <a:latin typeface="+mn-lt"/>
              </a:rPr>
              <a:t>У основи је уношење у организам мале количине неке хемијске супстанце која је маркирана (краткоживећим) радионуклидом, који емитује гама кванте (tracer).</a:t>
            </a:r>
          </a:p>
          <a:p>
            <a:r>
              <a:rPr lang="ru-RU" sz="2400" dirty="0" smtClean="0">
                <a:latin typeface="+mn-lt"/>
              </a:rPr>
              <a:t>Биокинетика и биодистрибуција таквог РФ је одређена његовим хемијским саставом и стањем органа/ткива односно организма.</a:t>
            </a:r>
          </a:p>
        </p:txBody>
      </p:sp>
      <p:sp>
        <p:nvSpPr>
          <p:cNvPr id="6" name="Rectangle 5"/>
          <p:cNvSpPr/>
          <p:nvPr/>
        </p:nvSpPr>
        <p:spPr>
          <a:xfrm>
            <a:off x="586902" y="3072348"/>
            <a:ext cx="6096000" cy="3139321"/>
          </a:xfrm>
          <a:prstGeom prst="rect">
            <a:avLst/>
          </a:prstGeom>
        </p:spPr>
        <p:txBody>
          <a:bodyPr wrap="square">
            <a:spAutoFit/>
          </a:bodyPr>
          <a:lstStyle/>
          <a:p>
            <a:r>
              <a:rPr lang="ru-RU" sz="2200" dirty="0" smtClean="0">
                <a:latin typeface="+mn-lt"/>
              </a:rPr>
              <a:t>РФ се везује се за циљно ткиво/орган а радионуклид из РФ емитује гама кванте. Региструјући те гама кванте, одговарајући специфични визуализацини системи (најчешће базирани на сцинтилационом детектору) нам дају слику просторне дистрибуције примењеног радиофармацеутика, односно морфофункционалну слику испитиваног органа/ткива- СЦИНТИГРАМ</a:t>
            </a:r>
            <a:endParaRPr lang="ru-RU" sz="2200" dirty="0">
              <a:latin typeface="+mn-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2024064" y="1196976"/>
            <a:ext cx="7748587" cy="1939925"/>
          </a:xfrm>
          <a:prstGeom prst="rect">
            <a:avLst/>
          </a:prstGeom>
          <a:noFill/>
          <a:ln w="9525">
            <a:noFill/>
            <a:miter lim="800000"/>
            <a:headEnd/>
            <a:tailEnd/>
          </a:ln>
          <a:effectLst/>
        </p:spPr>
        <p:txBody>
          <a:bodyPr>
            <a:spAutoFit/>
          </a:bodyPr>
          <a:lstStyle/>
          <a:p>
            <a:pPr eaLnBrk="0" hangingPunct="0">
              <a:defRPr/>
            </a:pPr>
            <a:r>
              <a:rPr lang="sr-Latn-CS" sz="2400" b="1" cap="small" dirty="0"/>
              <a:t>“</a:t>
            </a:r>
            <a:r>
              <a:rPr lang="sr-Cyrl-RS" sz="2400" b="1" cap="small" dirty="0"/>
              <a:t>Негативна</a:t>
            </a:r>
            <a:r>
              <a:rPr lang="sr-Latn-CS" sz="2400" b="1" cap="small" dirty="0"/>
              <a:t>” </a:t>
            </a:r>
            <a:r>
              <a:rPr lang="sr-Cyrl-RS" sz="2400" b="1" cap="small" dirty="0"/>
              <a:t>визуализација</a:t>
            </a:r>
            <a:r>
              <a:rPr lang="sr-Latn-CS" sz="2400" b="1" cap="small" dirty="0"/>
              <a:t> </a:t>
            </a:r>
          </a:p>
          <a:p>
            <a:pPr eaLnBrk="0" hangingPunct="0">
              <a:defRPr/>
            </a:pPr>
            <a:endParaRPr lang="sr-Latn-CS" sz="2400" b="1" cap="small" dirty="0"/>
          </a:p>
          <a:p>
            <a:pPr eaLnBrk="0" hangingPunct="0">
              <a:defRPr/>
            </a:pPr>
            <a:r>
              <a:rPr lang="sr-Cyrl-RS" sz="2400" b="1" cap="small" dirty="0"/>
              <a:t>Добија се слика</a:t>
            </a:r>
            <a:r>
              <a:rPr lang="sr-Latn-CS" sz="2400" b="1" cap="small" dirty="0"/>
              <a:t> </a:t>
            </a:r>
            <a:r>
              <a:rPr lang="sr-Cyrl-RS" sz="2400" b="1" cap="small" dirty="0"/>
              <a:t>поља</a:t>
            </a:r>
            <a:r>
              <a:rPr lang="sr-Latn-CS" sz="2400" b="1" cap="small" dirty="0"/>
              <a:t> </a:t>
            </a:r>
            <a:r>
              <a:rPr lang="sr-Cyrl-RS" sz="2400" b="1" cap="small" dirty="0"/>
              <a:t>хипофиксације</a:t>
            </a:r>
            <a:r>
              <a:rPr lang="sr-Latn-CS" sz="2400" b="1" cap="small" dirty="0"/>
              <a:t> </a:t>
            </a:r>
            <a:r>
              <a:rPr lang="sr-Cyrl-RS" sz="2400" b="1" cap="small" dirty="0"/>
              <a:t>и</a:t>
            </a:r>
            <a:r>
              <a:rPr lang="sr-Latn-CS" sz="2400" b="1" cap="small" dirty="0"/>
              <a:t>/</a:t>
            </a:r>
            <a:r>
              <a:rPr lang="sr-Cyrl-RS" sz="2400" b="1" cap="small" dirty="0"/>
              <a:t>или</a:t>
            </a:r>
            <a:r>
              <a:rPr lang="sr-Latn-CS" sz="2400" b="1" cap="small" dirty="0"/>
              <a:t> “</a:t>
            </a:r>
            <a:r>
              <a:rPr lang="sr-Cyrl-RS" sz="2400" b="1" cap="small" dirty="0"/>
              <a:t>хладних</a:t>
            </a:r>
            <a:r>
              <a:rPr lang="sr-Latn-CS" sz="2400" b="1" cap="small" dirty="0"/>
              <a:t>” </a:t>
            </a:r>
            <a:r>
              <a:rPr lang="sr-Cyrl-RS" sz="2400" b="1" cap="small" dirty="0"/>
              <a:t>поља</a:t>
            </a:r>
            <a:r>
              <a:rPr lang="sr-Latn-CS" sz="2400" b="1" cap="small" dirty="0"/>
              <a:t> </a:t>
            </a:r>
            <a:r>
              <a:rPr lang="sr-Cyrl-RS" sz="2400" b="1" cap="small" dirty="0"/>
              <a:t>на</a:t>
            </a:r>
            <a:r>
              <a:rPr lang="sr-Latn-CS" sz="2400" b="1" cap="small" dirty="0"/>
              <a:t> </a:t>
            </a:r>
            <a:r>
              <a:rPr lang="sr-Cyrl-RS" sz="2400" b="1" cap="small" dirty="0"/>
              <a:t>месту</a:t>
            </a:r>
            <a:r>
              <a:rPr lang="sr-Latn-CS" sz="2400" b="1" cap="small" dirty="0"/>
              <a:t> </a:t>
            </a:r>
            <a:r>
              <a:rPr lang="sr-Cyrl-RS" sz="2400" b="1" cap="small" dirty="0"/>
              <a:t>где</a:t>
            </a:r>
            <a:r>
              <a:rPr lang="sr-Latn-CS" sz="2400" b="1" cap="small" dirty="0"/>
              <a:t> </a:t>
            </a:r>
            <a:r>
              <a:rPr lang="sr-Cyrl-RS" sz="2400" b="1" cap="small" dirty="0"/>
              <a:t>се</a:t>
            </a:r>
            <a:r>
              <a:rPr lang="sr-Latn-CS" sz="2400" b="1" cap="small" dirty="0"/>
              <a:t> </a:t>
            </a:r>
            <a:r>
              <a:rPr lang="sr-Cyrl-RS" sz="2400" b="1" cap="small" dirty="0"/>
              <a:t>у</a:t>
            </a:r>
            <a:r>
              <a:rPr lang="sr-Latn-CS" sz="2400" b="1" cap="small" dirty="0"/>
              <a:t> </a:t>
            </a:r>
            <a:r>
              <a:rPr lang="sr-Cyrl-RS" sz="2400" b="1" cap="small" dirty="0"/>
              <a:t>испитиваном</a:t>
            </a:r>
            <a:r>
              <a:rPr lang="sr-Latn-CS" sz="2400" b="1" cap="small" dirty="0"/>
              <a:t> </a:t>
            </a:r>
            <a:r>
              <a:rPr lang="sr-Cyrl-RS" sz="2400" b="1" cap="small" dirty="0"/>
              <a:t>органу</a:t>
            </a:r>
            <a:r>
              <a:rPr lang="sr-Latn-CS" sz="2400" b="1" cap="small" dirty="0"/>
              <a:t> </a:t>
            </a:r>
            <a:r>
              <a:rPr lang="sr-Cyrl-RS" sz="2400" b="1" cap="small" dirty="0"/>
              <a:t>налази</a:t>
            </a:r>
            <a:r>
              <a:rPr lang="sr-Latn-CS" sz="2400" b="1" cap="small" dirty="0"/>
              <a:t> </a:t>
            </a:r>
            <a:r>
              <a:rPr lang="sr-Cyrl-RS" sz="2400" b="1" cap="small" dirty="0"/>
              <a:t>патолошка</a:t>
            </a:r>
            <a:r>
              <a:rPr lang="sr-Latn-CS" sz="2400" b="1" cap="small" dirty="0"/>
              <a:t> </a:t>
            </a:r>
            <a:r>
              <a:rPr lang="sr-Cyrl-RS" sz="2400" b="1" cap="small" dirty="0"/>
              <a:t>промена</a:t>
            </a:r>
            <a:endParaRPr lang="en-US" sz="2400" b="1" cap="small" dirty="0"/>
          </a:p>
        </p:txBody>
      </p:sp>
      <p:sp>
        <p:nvSpPr>
          <p:cNvPr id="20" name="Rectangle 19"/>
          <p:cNvSpPr/>
          <p:nvPr/>
        </p:nvSpPr>
        <p:spPr>
          <a:xfrm>
            <a:off x="4589464" y="6731001"/>
            <a:ext cx="1108075" cy="307975"/>
          </a:xfrm>
          <a:prstGeom prst="rect">
            <a:avLst/>
          </a:prstGeom>
        </p:spPr>
        <p:txBody>
          <a:bodyPr wrap="none">
            <a:spAutoFit/>
          </a:bodyPr>
          <a:lstStyle/>
          <a:p>
            <a:pPr eaLnBrk="0" hangingPunct="0">
              <a:defRPr/>
            </a:pPr>
            <a:r>
              <a:rPr lang="sr-Latn-CS" sz="1400" b="1" cap="small">
                <a:effectLst>
                  <a:outerShdw blurRad="38100" dist="38100" dir="2700000" algn="tl">
                    <a:srgbClr val="000000"/>
                  </a:outerShdw>
                </a:effectLst>
                <a:latin typeface="Tahoma" pitchFamily="34" charset="0"/>
                <a:cs typeface="+mn-cs"/>
              </a:rPr>
              <a:t>	</a:t>
            </a:r>
            <a:endParaRPr lang="en-US">
              <a:latin typeface="Arial" charset="0"/>
              <a:cs typeface="+mn-cs"/>
            </a:endParaRPr>
          </a:p>
        </p:txBody>
      </p:sp>
      <p:sp>
        <p:nvSpPr>
          <p:cNvPr id="30724" name="Text Box 11"/>
          <p:cNvSpPr txBox="1">
            <a:spLocks noChangeArrowheads="1"/>
          </p:cNvSpPr>
          <p:nvPr/>
        </p:nvSpPr>
        <p:spPr bwMode="auto">
          <a:xfrm>
            <a:off x="1938338" y="266701"/>
            <a:ext cx="826135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sr-Cyrl-RS" altLang="en-US" sz="3200" b="1" dirty="0"/>
              <a:t>ПЛАНАРНЕ СЦИНТИГРАФИЈЕ</a:t>
            </a:r>
          </a:p>
        </p:txBody>
      </p:sp>
      <p:sp>
        <p:nvSpPr>
          <p:cNvPr id="8" name="Rectangle 7"/>
          <p:cNvSpPr/>
          <p:nvPr/>
        </p:nvSpPr>
        <p:spPr>
          <a:xfrm>
            <a:off x="5886451" y="5505451"/>
            <a:ext cx="3508375" cy="646113"/>
          </a:xfrm>
          <a:prstGeom prst="rect">
            <a:avLst/>
          </a:prstGeom>
          <a:effectLst/>
        </p:spPr>
        <p:txBody>
          <a:bodyPr wrap="none">
            <a:spAutoFit/>
          </a:bodyPr>
          <a:lstStyle/>
          <a:p>
            <a:pPr eaLnBrk="0" hangingPunct="0">
              <a:defRPr/>
            </a:pPr>
            <a:r>
              <a:rPr lang="sr-Cyrl-RS" b="1" cap="small" dirty="0"/>
              <a:t>Неспецифична визуализација</a:t>
            </a:r>
            <a:endParaRPr lang="en-GB" b="1" cap="small" dirty="0"/>
          </a:p>
          <a:p>
            <a:pPr eaLnBrk="0" hangingPunct="0">
              <a:defRPr/>
            </a:pPr>
            <a:r>
              <a:rPr lang="en-GB" b="1" cap="small" baseline="30000" dirty="0" err="1"/>
              <a:t>99m</a:t>
            </a:r>
            <a:r>
              <a:rPr lang="en-GB" b="1" cap="small" dirty="0" err="1"/>
              <a:t>Tc</a:t>
            </a:r>
            <a:r>
              <a:rPr lang="sr-Cyrl-RS" b="1" cap="small" dirty="0"/>
              <a:t>-колоид</a:t>
            </a:r>
          </a:p>
        </p:txBody>
      </p:sp>
      <p:sp>
        <p:nvSpPr>
          <p:cNvPr id="9" name="Rectangle 8"/>
          <p:cNvSpPr/>
          <p:nvPr/>
        </p:nvSpPr>
        <p:spPr>
          <a:xfrm>
            <a:off x="1524001" y="5778501"/>
            <a:ext cx="3700463" cy="646113"/>
          </a:xfrm>
          <a:prstGeom prst="rect">
            <a:avLst/>
          </a:prstGeom>
        </p:spPr>
        <p:txBody>
          <a:bodyPr>
            <a:spAutoFit/>
          </a:bodyPr>
          <a:lstStyle/>
          <a:p>
            <a:pPr eaLnBrk="0" hangingPunct="0">
              <a:defRPr/>
            </a:pPr>
            <a:r>
              <a:rPr lang="sr-Cyrl-RS" b="1" cap="small" dirty="0"/>
              <a:t>специфична визуализација</a:t>
            </a:r>
            <a:r>
              <a:rPr lang="en-GB" b="1" cap="small" dirty="0"/>
              <a:t> </a:t>
            </a:r>
            <a:r>
              <a:rPr lang="sr-Cyrl-RS" b="1" cap="small" baseline="30000" dirty="0"/>
              <a:t>131</a:t>
            </a:r>
            <a:r>
              <a:rPr lang="en-GB" b="1" cap="small" dirty="0"/>
              <a:t>I</a:t>
            </a:r>
            <a:endParaRPr lang="sr-Latn-RS" b="1" cap="small" dirty="0"/>
          </a:p>
          <a:p>
            <a:pPr eaLnBrk="0" hangingPunct="0">
              <a:defRPr/>
            </a:pPr>
            <a:endParaRPr lang="sr-Cyrl-RS" b="1" cap="small" dirty="0"/>
          </a:p>
        </p:txBody>
      </p:sp>
      <p:pic>
        <p:nvPicPr>
          <p:cNvPr id="30727" name="Picture 11" descr="Rezultat slika za scintigraphy cold liver"/>
          <p:cNvPicPr>
            <a:picLocks noChangeAspect="1" noChangeArrowheads="1"/>
          </p:cNvPicPr>
          <p:nvPr/>
        </p:nvPicPr>
        <p:blipFill>
          <a:blip r:embed="rId2" cstate="print">
            <a:extLst>
              <a:ext uri="{28A0092B-C50C-407E-A947-70E740481C1C}">
                <a14:useLocalDpi xmlns="" xmlns:a14="http://schemas.microsoft.com/office/drawing/2010/main" val="0"/>
              </a:ext>
            </a:extLst>
          </a:blip>
          <a:srcRect b="44978"/>
          <a:stretch>
            <a:fillRect/>
          </a:stretch>
        </p:blipFill>
        <p:spPr bwMode="auto">
          <a:xfrm>
            <a:off x="5021263" y="3140076"/>
            <a:ext cx="5086350" cy="2117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8" name="Picture 12" descr="C:\Users\Vladimir\Desktop\1786562_m.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l="34694" r="8163" b="19649"/>
          <a:stretch>
            <a:fillRect/>
          </a:stretch>
        </p:blipFill>
        <p:spPr bwMode="auto">
          <a:xfrm>
            <a:off x="2035176" y="3167063"/>
            <a:ext cx="2341563" cy="2578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909443991"/>
      </p:ext>
    </p:extLst>
  </p:cSld>
  <p:clrMapOvr>
    <a:masterClrMapping/>
  </p:clrMapOvr>
  <mc:AlternateContent xmlns:mc="http://schemas.openxmlformats.org/markup-compatibility/2006">
    <mc:Choice xmlns="" xmlns:p14="http://schemas.microsoft.com/office/powerpoint/2010/main" Requires="p14">
      <p:transition spd="slow" p14:dur="2000" advTm="45149"/>
    </mc:Choice>
    <mc:Fallback>
      <p:transition spd="slow" advTm="45149"/>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0" hangingPunct="0">
              <a:defRPr/>
            </a:pPr>
            <a:r>
              <a:rPr lang="sr-Latn-CS" sz="1400" b="1" cap="small">
                <a:latin typeface="Tahoma" pitchFamily="34" charset="0"/>
                <a:cs typeface="+mn-cs"/>
              </a:rPr>
              <a:t>	</a:t>
            </a:r>
            <a:endParaRPr lang="en-US" b="1">
              <a:latin typeface="Arial" charset="0"/>
              <a:cs typeface="+mn-cs"/>
            </a:endParaRPr>
          </a:p>
        </p:txBody>
      </p:sp>
      <p:sp>
        <p:nvSpPr>
          <p:cNvPr id="23" name="Rectangle 22"/>
          <p:cNvSpPr/>
          <p:nvPr/>
        </p:nvSpPr>
        <p:spPr>
          <a:xfrm>
            <a:off x="1928813" y="1141414"/>
            <a:ext cx="7961312" cy="1076325"/>
          </a:xfrm>
          <a:prstGeom prst="rect">
            <a:avLst/>
          </a:prstGeom>
        </p:spPr>
        <p:txBody>
          <a:bodyPr>
            <a:spAutoFit/>
          </a:bodyPr>
          <a:lstStyle/>
          <a:p>
            <a:pPr eaLnBrk="0" hangingPunct="0">
              <a:defRPr/>
            </a:pPr>
            <a:r>
              <a:rPr lang="sr-Latn-CS" sz="2800" b="1" cap="small" dirty="0">
                <a:latin typeface="Tahoma" pitchFamily="34" charset="0"/>
                <a:cs typeface="+mn-cs"/>
              </a:rPr>
              <a:t>“</a:t>
            </a:r>
            <a:r>
              <a:rPr lang="sr-Cyrl-RS" sz="2800" b="1" cap="small" dirty="0">
                <a:latin typeface="Tahoma" pitchFamily="34" charset="0"/>
                <a:cs typeface="+mn-cs"/>
              </a:rPr>
              <a:t>Позитивна</a:t>
            </a:r>
            <a:r>
              <a:rPr lang="sr-Latn-CS" sz="2800" b="1" cap="small" dirty="0">
                <a:latin typeface="Tahoma" pitchFamily="34" charset="0"/>
                <a:cs typeface="+mn-cs"/>
              </a:rPr>
              <a:t>” </a:t>
            </a:r>
            <a:r>
              <a:rPr lang="sr-Cyrl-RS" sz="2800" b="1" cap="small" dirty="0">
                <a:latin typeface="Tahoma" pitchFamily="34" charset="0"/>
                <a:cs typeface="+mn-cs"/>
              </a:rPr>
              <a:t>визуализација</a:t>
            </a:r>
            <a:r>
              <a:rPr lang="sr-Latn-CS" sz="2800" b="1" cap="small" dirty="0">
                <a:latin typeface="Tahoma" pitchFamily="34" charset="0"/>
                <a:cs typeface="+mn-cs"/>
              </a:rPr>
              <a:t> </a:t>
            </a:r>
          </a:p>
          <a:p>
            <a:pPr eaLnBrk="0" hangingPunct="0">
              <a:defRPr/>
            </a:pPr>
            <a:r>
              <a:rPr lang="sr-Cyrl-RS" b="1" cap="small" dirty="0">
                <a:latin typeface="Tahoma" pitchFamily="34" charset="0"/>
                <a:cs typeface="+mn-cs"/>
              </a:rPr>
              <a:t>Добија се слика</a:t>
            </a:r>
            <a:r>
              <a:rPr lang="sr-Latn-CS" b="1" cap="small" dirty="0">
                <a:latin typeface="Tahoma" pitchFamily="34" charset="0"/>
                <a:cs typeface="+mn-cs"/>
              </a:rPr>
              <a:t> </a:t>
            </a:r>
            <a:r>
              <a:rPr lang="sr-Cyrl-RS" b="1" cap="small" dirty="0">
                <a:latin typeface="Tahoma" pitchFamily="34" charset="0"/>
                <a:cs typeface="+mn-cs"/>
              </a:rPr>
              <a:t>интензивније</a:t>
            </a:r>
            <a:r>
              <a:rPr lang="sr-Latn-CS" b="1" cap="small" dirty="0">
                <a:latin typeface="Tahoma" pitchFamily="34" charset="0"/>
                <a:cs typeface="+mn-cs"/>
              </a:rPr>
              <a:t> </a:t>
            </a:r>
            <a:r>
              <a:rPr lang="sr-Cyrl-RS" b="1" cap="small" dirty="0">
                <a:latin typeface="Tahoma" pitchFamily="34" charset="0"/>
                <a:cs typeface="+mn-cs"/>
              </a:rPr>
              <a:t>акумулације</a:t>
            </a:r>
            <a:r>
              <a:rPr lang="sr-Latn-CS" b="1" cap="small" dirty="0">
                <a:latin typeface="Tahoma" pitchFamily="34" charset="0"/>
                <a:cs typeface="+mn-cs"/>
              </a:rPr>
              <a:t> </a:t>
            </a:r>
            <a:r>
              <a:rPr lang="sr-Cyrl-RS" b="1" cap="small" dirty="0">
                <a:latin typeface="Tahoma" pitchFamily="34" charset="0"/>
                <a:cs typeface="+mn-cs"/>
              </a:rPr>
              <a:t>или</a:t>
            </a:r>
            <a:r>
              <a:rPr lang="sr-Latn-CS" b="1" cap="small" dirty="0">
                <a:latin typeface="Tahoma" pitchFamily="34" charset="0"/>
                <a:cs typeface="+mn-cs"/>
              </a:rPr>
              <a:t> “</a:t>
            </a:r>
            <a:r>
              <a:rPr lang="sr-Cyrl-RS" b="1" cap="small" dirty="0">
                <a:latin typeface="Tahoma" pitchFamily="34" charset="0"/>
                <a:cs typeface="+mn-cs"/>
              </a:rPr>
              <a:t>топлих</a:t>
            </a:r>
            <a:r>
              <a:rPr lang="sr-Latn-CS" b="1" cap="small" dirty="0">
                <a:latin typeface="Tahoma" pitchFamily="34" charset="0"/>
                <a:cs typeface="+mn-cs"/>
              </a:rPr>
              <a:t>” </a:t>
            </a:r>
            <a:r>
              <a:rPr lang="sr-Cyrl-RS" b="1" cap="small" dirty="0">
                <a:latin typeface="Tahoma" pitchFamily="34" charset="0"/>
                <a:cs typeface="+mn-cs"/>
              </a:rPr>
              <a:t>поља</a:t>
            </a:r>
            <a:r>
              <a:rPr lang="sr-Latn-CS" b="1" cap="small" dirty="0">
                <a:latin typeface="Tahoma" pitchFamily="34" charset="0"/>
                <a:cs typeface="+mn-cs"/>
              </a:rPr>
              <a:t> </a:t>
            </a:r>
            <a:r>
              <a:rPr lang="sr-Cyrl-RS" b="1" cap="small" dirty="0">
                <a:latin typeface="Tahoma" pitchFamily="34" charset="0"/>
                <a:cs typeface="+mn-cs"/>
              </a:rPr>
              <a:t>на</a:t>
            </a:r>
            <a:r>
              <a:rPr lang="sr-Latn-CS" b="1" cap="small" dirty="0">
                <a:latin typeface="Tahoma" pitchFamily="34" charset="0"/>
                <a:cs typeface="+mn-cs"/>
              </a:rPr>
              <a:t> </a:t>
            </a:r>
            <a:r>
              <a:rPr lang="sr-Cyrl-RS" b="1" cap="small" dirty="0">
                <a:latin typeface="Tahoma" pitchFamily="34" charset="0"/>
                <a:cs typeface="+mn-cs"/>
              </a:rPr>
              <a:t>месту</a:t>
            </a:r>
            <a:r>
              <a:rPr lang="sr-Latn-CS" b="1" cap="small" dirty="0">
                <a:latin typeface="Tahoma" pitchFamily="34" charset="0"/>
                <a:cs typeface="+mn-cs"/>
              </a:rPr>
              <a:t> </a:t>
            </a:r>
            <a:r>
              <a:rPr lang="sr-Cyrl-RS" b="1" cap="small" dirty="0">
                <a:latin typeface="Tahoma" pitchFamily="34" charset="0"/>
                <a:cs typeface="+mn-cs"/>
              </a:rPr>
              <a:t>где</a:t>
            </a:r>
            <a:r>
              <a:rPr lang="sr-Latn-CS" b="1" cap="small" dirty="0">
                <a:latin typeface="Tahoma" pitchFamily="34" charset="0"/>
                <a:cs typeface="+mn-cs"/>
              </a:rPr>
              <a:t> </a:t>
            </a:r>
            <a:r>
              <a:rPr lang="sr-Cyrl-RS" b="1" cap="small" dirty="0">
                <a:latin typeface="Tahoma" pitchFamily="34" charset="0"/>
                <a:cs typeface="+mn-cs"/>
              </a:rPr>
              <a:t>се</a:t>
            </a:r>
            <a:r>
              <a:rPr lang="sr-Latn-CS" b="1" cap="small" dirty="0">
                <a:latin typeface="Tahoma" pitchFamily="34" charset="0"/>
                <a:cs typeface="+mn-cs"/>
              </a:rPr>
              <a:t> </a:t>
            </a:r>
            <a:r>
              <a:rPr lang="sr-Cyrl-RS" b="1" cap="small" dirty="0">
                <a:latin typeface="Tahoma" pitchFamily="34" charset="0"/>
                <a:cs typeface="+mn-cs"/>
              </a:rPr>
              <a:t>у</a:t>
            </a:r>
            <a:r>
              <a:rPr lang="sr-Latn-CS" b="1" cap="small" dirty="0">
                <a:latin typeface="Tahoma" pitchFamily="34" charset="0"/>
                <a:cs typeface="+mn-cs"/>
              </a:rPr>
              <a:t> </a:t>
            </a:r>
            <a:r>
              <a:rPr lang="sr-Cyrl-RS" b="1" cap="small" dirty="0">
                <a:latin typeface="Tahoma" pitchFamily="34" charset="0"/>
                <a:cs typeface="+mn-cs"/>
              </a:rPr>
              <a:t>испитиваном</a:t>
            </a:r>
            <a:r>
              <a:rPr lang="sr-Latn-CS" b="1" cap="small" dirty="0">
                <a:latin typeface="Tahoma" pitchFamily="34" charset="0"/>
                <a:cs typeface="+mn-cs"/>
              </a:rPr>
              <a:t> </a:t>
            </a:r>
            <a:r>
              <a:rPr lang="sr-Cyrl-RS" b="1" cap="small" dirty="0">
                <a:latin typeface="Tahoma" pitchFamily="34" charset="0"/>
                <a:cs typeface="+mn-cs"/>
              </a:rPr>
              <a:t>органу</a:t>
            </a:r>
            <a:r>
              <a:rPr lang="sr-Latn-CS" b="1" cap="small" dirty="0">
                <a:latin typeface="Tahoma" pitchFamily="34" charset="0"/>
                <a:cs typeface="+mn-cs"/>
              </a:rPr>
              <a:t> </a:t>
            </a:r>
            <a:r>
              <a:rPr lang="sr-Cyrl-RS" b="1" cap="small" dirty="0">
                <a:latin typeface="Tahoma" pitchFamily="34" charset="0"/>
                <a:cs typeface="+mn-cs"/>
              </a:rPr>
              <a:t>налази</a:t>
            </a:r>
            <a:r>
              <a:rPr lang="sr-Latn-CS" b="1" cap="small" dirty="0">
                <a:latin typeface="Tahoma" pitchFamily="34" charset="0"/>
                <a:cs typeface="+mn-cs"/>
              </a:rPr>
              <a:t> </a:t>
            </a:r>
            <a:r>
              <a:rPr lang="sr-Cyrl-RS" b="1" cap="small" dirty="0">
                <a:latin typeface="Tahoma" pitchFamily="34" charset="0"/>
                <a:cs typeface="+mn-cs"/>
              </a:rPr>
              <a:t>патолошка</a:t>
            </a:r>
            <a:r>
              <a:rPr lang="sr-Latn-CS" b="1" cap="small" dirty="0">
                <a:latin typeface="Tahoma" pitchFamily="34" charset="0"/>
                <a:cs typeface="+mn-cs"/>
              </a:rPr>
              <a:t> </a:t>
            </a:r>
            <a:r>
              <a:rPr lang="sr-Cyrl-RS" b="1" cap="small" dirty="0">
                <a:latin typeface="Tahoma" pitchFamily="34" charset="0"/>
                <a:cs typeface="+mn-cs"/>
              </a:rPr>
              <a:t>промена</a:t>
            </a:r>
            <a:endParaRPr lang="en-US" b="1" dirty="0">
              <a:latin typeface="Arial" charset="0"/>
              <a:cs typeface="+mn-cs"/>
            </a:endParaRPr>
          </a:p>
        </p:txBody>
      </p:sp>
      <p:graphicFrame>
        <p:nvGraphicFramePr>
          <p:cNvPr id="1026" name="Object 5"/>
          <p:cNvGraphicFramePr>
            <a:graphicFrameLocks noChangeAspect="1"/>
          </p:cNvGraphicFramePr>
          <p:nvPr/>
        </p:nvGraphicFramePr>
        <p:xfrm>
          <a:off x="2103438" y="2320925"/>
          <a:ext cx="2590800" cy="3886200"/>
        </p:xfrm>
        <a:graphic>
          <a:graphicData uri="http://schemas.openxmlformats.org/presentationml/2006/ole">
            <p:oleObj spid="_x0000_s119810" r:id="rId3" imgW="3809524" imgH="5714286" progId="">
              <p:embed/>
            </p:oleObj>
          </a:graphicData>
        </a:graphic>
      </p:graphicFrame>
      <p:sp>
        <p:nvSpPr>
          <p:cNvPr id="7" name="Rectangle 6"/>
          <p:cNvSpPr/>
          <p:nvPr/>
        </p:nvSpPr>
        <p:spPr>
          <a:xfrm>
            <a:off x="5119688" y="4252913"/>
            <a:ext cx="4591050" cy="646112"/>
          </a:xfrm>
          <a:prstGeom prst="rect">
            <a:avLst/>
          </a:prstGeom>
        </p:spPr>
        <p:txBody>
          <a:bodyPr>
            <a:spAutoFit/>
          </a:bodyPr>
          <a:lstStyle/>
          <a:p>
            <a:pPr algn="ctr" eaLnBrk="0" hangingPunct="0">
              <a:defRPr/>
            </a:pPr>
            <a:r>
              <a:rPr lang="sr-Cyrl-RS" b="1" cap="small" dirty="0">
                <a:latin typeface="Tahoma" pitchFamily="34" charset="0"/>
                <a:cs typeface="+mn-cs"/>
              </a:rPr>
              <a:t>Специфична визуализација</a:t>
            </a:r>
            <a:r>
              <a:rPr lang="sr-Latn-RS" b="1" cap="small" dirty="0">
                <a:latin typeface="Tahoma" pitchFamily="34" charset="0"/>
                <a:cs typeface="+mn-cs"/>
              </a:rPr>
              <a:t> </a:t>
            </a:r>
          </a:p>
          <a:p>
            <a:pPr algn="ctr" eaLnBrk="0" hangingPunct="0">
              <a:defRPr/>
            </a:pPr>
            <a:r>
              <a:rPr lang="sr-Latn-RS" b="1" cap="small" baseline="30000" dirty="0">
                <a:latin typeface="Tahoma" pitchFamily="34" charset="0"/>
                <a:cs typeface="+mn-cs"/>
              </a:rPr>
              <a:t>99m</a:t>
            </a:r>
            <a:r>
              <a:rPr lang="sr-Latn-RS" b="1" cap="small" dirty="0">
                <a:latin typeface="Tahoma" pitchFamily="34" charset="0"/>
                <a:cs typeface="+mn-cs"/>
              </a:rPr>
              <a:t>Tc</a:t>
            </a:r>
            <a:r>
              <a:rPr lang="en-US" b="1" cap="small" dirty="0">
                <a:latin typeface="Tahoma" pitchFamily="34" charset="0"/>
                <a:cs typeface="+mn-cs"/>
              </a:rPr>
              <a:t>-</a:t>
            </a:r>
            <a:r>
              <a:rPr lang="sr-Latn-RS" b="1" cap="small" dirty="0">
                <a:latin typeface="Tahoma" pitchFamily="34" charset="0"/>
                <a:cs typeface="+mn-cs"/>
              </a:rPr>
              <a:t>Tektrotyd</a:t>
            </a:r>
            <a:r>
              <a:rPr lang="sr-Latn-CS" b="1" cap="small" dirty="0">
                <a:latin typeface="Tahoma" pitchFamily="34" charset="0"/>
                <a:cs typeface="+mn-cs"/>
              </a:rPr>
              <a:t> </a:t>
            </a:r>
          </a:p>
        </p:txBody>
      </p:sp>
      <p:pic>
        <p:nvPicPr>
          <p:cNvPr id="1031" name="Picture 1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238750" y="2347913"/>
            <a:ext cx="2101850" cy="1733550"/>
          </a:xfrm>
          <a:prstGeom prst="rect">
            <a:avLst/>
          </a:prstGeom>
          <a:noFill/>
          <a:ln w="3175">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pic>
        <p:nvPicPr>
          <p:cNvPr id="1032" name="Picture 1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515225" y="2359025"/>
            <a:ext cx="2101850" cy="1733550"/>
          </a:xfrm>
          <a:prstGeom prst="rect">
            <a:avLst/>
          </a:prstGeom>
          <a:noFill/>
          <a:ln w="3175">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sp>
        <p:nvSpPr>
          <p:cNvPr id="16" name="Rectangle 15"/>
          <p:cNvSpPr/>
          <p:nvPr/>
        </p:nvSpPr>
        <p:spPr>
          <a:xfrm>
            <a:off x="1885950" y="6429375"/>
            <a:ext cx="4591050" cy="369888"/>
          </a:xfrm>
          <a:prstGeom prst="rect">
            <a:avLst/>
          </a:prstGeom>
        </p:spPr>
        <p:txBody>
          <a:bodyPr>
            <a:spAutoFit/>
          </a:bodyPr>
          <a:lstStyle/>
          <a:p>
            <a:pPr eaLnBrk="0" hangingPunct="0">
              <a:defRPr/>
            </a:pPr>
            <a:r>
              <a:rPr lang="sr-Cyrl-RS" b="1" cap="small" dirty="0">
                <a:latin typeface="Tahoma" pitchFamily="34" charset="0"/>
                <a:cs typeface="+mn-cs"/>
              </a:rPr>
              <a:t>Специфична визуализација</a:t>
            </a:r>
            <a:r>
              <a:rPr lang="sr-Latn-RS" b="1" cap="small" dirty="0">
                <a:latin typeface="Tahoma" pitchFamily="34" charset="0"/>
                <a:cs typeface="+mn-cs"/>
              </a:rPr>
              <a:t> </a:t>
            </a:r>
            <a:r>
              <a:rPr lang="en-US" b="1" cap="small" baseline="30000" dirty="0" err="1">
                <a:latin typeface="Tahoma" pitchFamily="34" charset="0"/>
                <a:cs typeface="+mn-cs"/>
              </a:rPr>
              <a:t>131</a:t>
            </a:r>
            <a:r>
              <a:rPr lang="en-US" b="1" cap="small" dirty="0" err="1">
                <a:latin typeface="Tahoma" pitchFamily="34" charset="0"/>
                <a:cs typeface="+mn-cs"/>
              </a:rPr>
              <a:t>I-MIBG</a:t>
            </a:r>
            <a:r>
              <a:rPr lang="sr-Latn-CS" b="1" cap="small" dirty="0">
                <a:latin typeface="Tahoma" pitchFamily="34" charset="0"/>
                <a:cs typeface="+mn-cs"/>
              </a:rPr>
              <a:t> </a:t>
            </a:r>
          </a:p>
        </p:txBody>
      </p:sp>
      <p:sp>
        <p:nvSpPr>
          <p:cNvPr id="10" name="Text Box 11"/>
          <p:cNvSpPr txBox="1">
            <a:spLocks noChangeArrowheads="1"/>
          </p:cNvSpPr>
          <p:nvPr/>
        </p:nvSpPr>
        <p:spPr bwMode="auto">
          <a:xfrm>
            <a:off x="1938338" y="266701"/>
            <a:ext cx="826135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sr-Cyrl-RS" altLang="en-US" sz="3200" b="1" dirty="0"/>
              <a:t>ПЛАНАРНЕ СЦИНТИГРАФИЈЕ</a:t>
            </a:r>
          </a:p>
        </p:txBody>
      </p:sp>
    </p:spTree>
    <p:extLst>
      <p:ext uri="{BB962C8B-B14F-4D97-AF65-F5344CB8AC3E}">
        <p14:creationId xmlns="" xmlns:p14="http://schemas.microsoft.com/office/powerpoint/2010/main" val="1425278153"/>
      </p:ext>
    </p:extLst>
  </p:cSld>
  <p:clrMapOvr>
    <a:masterClrMapping/>
  </p:clrMapOvr>
  <mc:AlternateContent xmlns:mc="http://schemas.openxmlformats.org/markup-compatibility/2006">
    <mc:Choice xmlns="" xmlns:p14="http://schemas.microsoft.com/office/powerpoint/2010/main" Requires="p14">
      <p:transition spd="slow" p14:dur="2000" advTm="44718"/>
    </mc:Choice>
    <mc:Fallback>
      <p:transition spd="slow" advTm="44718"/>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5"/>
          <p:cNvSpPr>
            <a:spLocks noChangeArrowheads="1"/>
          </p:cNvSpPr>
          <p:nvPr/>
        </p:nvSpPr>
        <p:spPr bwMode="auto">
          <a:xfrm>
            <a:off x="571500" y="1219200"/>
            <a:ext cx="11315699" cy="1384995"/>
          </a:xfrm>
          <a:prstGeom prst="rect">
            <a:avLst/>
          </a:prstGeom>
          <a:noFill/>
          <a:ln w="9525">
            <a:noFill/>
            <a:miter lim="800000"/>
            <a:headEnd/>
            <a:tailEnd/>
          </a:ln>
        </p:spPr>
        <p:txBody>
          <a:bodyPr wrap="square">
            <a:spAutoFit/>
          </a:bodyPr>
          <a:lstStyle/>
          <a:p>
            <a:pPr indent="457200" algn="just">
              <a:buFont typeface="Wingdings" pitchFamily="2" charset="2"/>
              <a:buChar char="Ø"/>
            </a:pPr>
            <a:r>
              <a:rPr lang="ru-RU" sz="2800" dirty="0">
                <a:latin typeface="Calibri" panose="020F0502020204030204" pitchFamily="34" charset="0"/>
                <a:cs typeface="Calibri" panose="020F0502020204030204" pitchFamily="34" charset="0"/>
              </a:rPr>
              <a:t>Генерисање 2</a:t>
            </a:r>
            <a:r>
              <a:rPr lang="en-US" sz="2800" dirty="0">
                <a:latin typeface="Calibri" panose="020F0502020204030204" pitchFamily="34" charset="0"/>
                <a:cs typeface="Calibri" panose="020F0502020204030204" pitchFamily="34" charset="0"/>
              </a:rPr>
              <a:t>D</a:t>
            </a:r>
            <a:r>
              <a:rPr lang="ru-RU" sz="2800" dirty="0">
                <a:latin typeface="Calibri" panose="020F0502020204030204" pitchFamily="34" charset="0"/>
                <a:cs typeface="Calibri" panose="020F0502020204030204" pitchFamily="34" charset="0"/>
              </a:rPr>
              <a:t> планарних пројекција ротирањем детектора око осе ротације (пацијента) или у некој другој комбинацији која зависи од конструкције камере и врсти студије која се изводи.</a:t>
            </a:r>
          </a:p>
        </p:txBody>
      </p:sp>
      <p:pic>
        <p:nvPicPr>
          <p:cNvPr id="10" name="Picture 6" descr="http://evkb.de/uploads/pics/Animation-Gamma-Kamera-II.gif"/>
          <p:cNvPicPr>
            <a:picLocks noChangeAspect="1" noChangeArrowheads="1" noCrop="1"/>
          </p:cNvPicPr>
          <p:nvPr/>
        </p:nvPicPr>
        <p:blipFill>
          <a:blip r:embed="rId2" cstate="print"/>
          <a:srcRect/>
          <a:stretch>
            <a:fillRect/>
          </a:stretch>
        </p:blipFill>
        <p:spPr bwMode="auto">
          <a:xfrm>
            <a:off x="2333150" y="2790974"/>
            <a:ext cx="5163503" cy="3429000"/>
          </a:xfrm>
          <a:prstGeom prst="rect">
            <a:avLst/>
          </a:prstGeom>
          <a:noFill/>
          <a:ln w="9525">
            <a:noFill/>
            <a:miter lim="800000"/>
            <a:headEnd/>
            <a:tailEnd/>
          </a:ln>
        </p:spPr>
      </p:pic>
      <p:pic>
        <p:nvPicPr>
          <p:cNvPr id="11" name="Picture 2" descr="http://www.fsnm.org/assets/images/1BREAST-CA_bone-2005-10-06_10.gif"/>
          <p:cNvPicPr>
            <a:picLocks noChangeAspect="1" noChangeArrowheads="1" noCrop="1"/>
          </p:cNvPicPr>
          <p:nvPr/>
        </p:nvPicPr>
        <p:blipFill>
          <a:blip r:embed="rId3" cstate="print"/>
          <a:srcRect/>
          <a:stretch>
            <a:fillRect/>
          </a:stretch>
        </p:blipFill>
        <p:spPr bwMode="auto">
          <a:xfrm>
            <a:off x="8001000" y="2790975"/>
            <a:ext cx="1905000" cy="3390899"/>
          </a:xfrm>
          <a:prstGeom prst="rect">
            <a:avLst/>
          </a:prstGeom>
          <a:noFill/>
        </p:spPr>
      </p:pic>
      <p:sp>
        <p:nvSpPr>
          <p:cNvPr id="3" name="Rectangle 2"/>
          <p:cNvSpPr/>
          <p:nvPr/>
        </p:nvSpPr>
        <p:spPr>
          <a:xfrm>
            <a:off x="749029" y="324535"/>
            <a:ext cx="10953346" cy="584775"/>
          </a:xfrm>
          <a:prstGeom prst="rect">
            <a:avLst/>
          </a:prstGeom>
        </p:spPr>
        <p:txBody>
          <a:bodyPr wrap="square">
            <a:spAutoFit/>
          </a:bodyPr>
          <a:lstStyle/>
          <a:p>
            <a:r>
              <a:rPr lang="en-US" sz="3200" b="1" dirty="0" smtClean="0">
                <a:latin typeface="Calibri" panose="020F0502020204030204" pitchFamily="34" charset="0"/>
                <a:cs typeface="Calibri" panose="020F0502020204030204" pitchFamily="34" charset="0"/>
              </a:rPr>
              <a:t>SINGLE PHOTON EMISSION COMPUTED TOMOGRAPHY (</a:t>
            </a:r>
            <a:r>
              <a:rPr lang="en-US" sz="3200" b="1" dirty="0">
                <a:latin typeface="Calibri" panose="020F0502020204030204" pitchFamily="34" charset="0"/>
                <a:cs typeface="Calibri" panose="020F0502020204030204" pitchFamily="34" charset="0"/>
              </a:rPr>
              <a:t>SPECT)</a:t>
            </a:r>
          </a:p>
        </p:txBody>
      </p:sp>
    </p:spTree>
    <p:extLst>
      <p:ext uri="{BB962C8B-B14F-4D97-AF65-F5344CB8AC3E}">
        <p14:creationId xmlns="" xmlns:p14="http://schemas.microsoft.com/office/powerpoint/2010/main" val="3512643456"/>
      </p:ext>
    </p:extLst>
  </p:cSld>
  <p:clrMapOvr>
    <a:masterClrMapping/>
  </p:clrMapOvr>
  <mc:AlternateContent xmlns:mc="http://schemas.openxmlformats.org/markup-compatibility/2006">
    <mc:Choice xmlns="" xmlns:p14="http://schemas.microsoft.com/office/powerpoint/2010/main" Requires="p14">
      <p:transition spd="slow" p14:dur="2000" advTm="26323"/>
    </mc:Choice>
    <mc:Fallback>
      <p:transition spd="slow" advTm="26323"/>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2362200" y="1295400"/>
            <a:ext cx="2971800" cy="2841562"/>
          </a:xfrm>
          <a:prstGeom prst="rect">
            <a:avLst/>
          </a:prstGeom>
          <a:noFill/>
          <a:ln w="9525" cap="flat" cmpd="sng" algn="ctr">
            <a:noFill/>
            <a:prstDash val="solid"/>
            <a:miter lim="800000"/>
            <a:headEnd/>
            <a:tailEnd/>
          </a:ln>
          <a:effectLst/>
        </p:spPr>
      </p:pic>
      <p:pic>
        <p:nvPicPr>
          <p:cNvPr id="16" name="Picture 7" descr="http://images.dotmed.com/images/listingpics/1620747_1.jpg"/>
          <p:cNvPicPr>
            <a:picLocks noChangeAspect="1" noChangeArrowheads="1"/>
          </p:cNvPicPr>
          <p:nvPr/>
        </p:nvPicPr>
        <p:blipFill>
          <a:blip r:embed="rId3" cstate="print"/>
          <a:srcRect/>
          <a:stretch>
            <a:fillRect/>
          </a:stretch>
        </p:blipFill>
        <p:spPr bwMode="auto">
          <a:xfrm>
            <a:off x="6629400" y="1447801"/>
            <a:ext cx="2971800" cy="2198733"/>
          </a:xfrm>
          <a:prstGeom prst="rect">
            <a:avLst/>
          </a:prstGeom>
          <a:noFill/>
        </p:spPr>
      </p:pic>
      <p:pic>
        <p:nvPicPr>
          <p:cNvPr id="17" name="Picture 8"/>
          <p:cNvPicPr>
            <a:picLocks noChangeAspect="1" noChangeArrowheads="1"/>
          </p:cNvPicPr>
          <p:nvPr/>
        </p:nvPicPr>
        <p:blipFill>
          <a:blip r:embed="rId4" cstate="print"/>
          <a:srcRect/>
          <a:stretch>
            <a:fillRect/>
          </a:stretch>
        </p:blipFill>
        <p:spPr bwMode="auto">
          <a:xfrm>
            <a:off x="6781800" y="4038600"/>
            <a:ext cx="2743200" cy="2084832"/>
          </a:xfrm>
          <a:prstGeom prst="rect">
            <a:avLst/>
          </a:prstGeom>
          <a:noFill/>
          <a:ln w="9525" cap="flat" cmpd="sng" algn="ctr">
            <a:noFill/>
            <a:prstDash val="solid"/>
            <a:miter lim="800000"/>
            <a:headEnd/>
            <a:tailEnd/>
          </a:ln>
          <a:effectLst/>
        </p:spPr>
      </p:pic>
      <p:pic>
        <p:nvPicPr>
          <p:cNvPr id="18" name="Picture 3"/>
          <p:cNvPicPr>
            <a:picLocks noChangeAspect="1" noChangeArrowheads="1"/>
          </p:cNvPicPr>
          <p:nvPr/>
        </p:nvPicPr>
        <p:blipFill>
          <a:blip r:embed="rId5" cstate="print"/>
          <a:srcRect/>
          <a:stretch>
            <a:fillRect/>
          </a:stretch>
        </p:blipFill>
        <p:spPr bwMode="auto">
          <a:xfrm>
            <a:off x="1727350" y="4191000"/>
            <a:ext cx="4292450" cy="1982032"/>
          </a:xfrm>
          <a:prstGeom prst="rect">
            <a:avLst/>
          </a:prstGeom>
          <a:noFill/>
          <a:ln w="9525" cap="flat" cmpd="sng" algn="ctr">
            <a:noFill/>
            <a:prstDash val="solid"/>
            <a:miter lim="800000"/>
            <a:headEnd/>
            <a:tailEnd/>
          </a:ln>
          <a:effectLst/>
        </p:spPr>
      </p:pic>
      <p:sp>
        <p:nvSpPr>
          <p:cNvPr id="19" name="Text Box 2"/>
          <p:cNvSpPr txBox="1">
            <a:spLocks noChangeArrowheads="1"/>
          </p:cNvSpPr>
          <p:nvPr/>
        </p:nvSpPr>
        <p:spPr bwMode="auto">
          <a:xfrm>
            <a:off x="2133600" y="381001"/>
            <a:ext cx="7791450" cy="646331"/>
          </a:xfrm>
          <a:prstGeom prst="rect">
            <a:avLst/>
          </a:prstGeom>
          <a:noFill/>
          <a:ln w="9525">
            <a:noFill/>
            <a:miter lim="800000"/>
            <a:headEnd/>
            <a:tailEnd/>
          </a:ln>
        </p:spPr>
        <p:txBody>
          <a:bodyPr>
            <a:spAutoFit/>
          </a:bodyPr>
          <a:lstStyle/>
          <a:p>
            <a:pPr algn="ctr"/>
            <a:r>
              <a:rPr lang="sr-Latn-RS" altLang="en-US" sz="3600" b="1" dirty="0">
                <a:latin typeface="Arial Unicode MS" pitchFamily="34" charset="-128"/>
              </a:rPr>
              <a:t>N</a:t>
            </a:r>
            <a:r>
              <a:rPr lang="en-US" altLang="en-US" sz="3600" b="1" dirty="0" err="1">
                <a:latin typeface="Arial Unicode MS" pitchFamily="34" charset="-128"/>
              </a:rPr>
              <a:t>uclear</a:t>
            </a:r>
            <a:r>
              <a:rPr lang="en-US" altLang="en-US" sz="3600" b="1" dirty="0">
                <a:latin typeface="Arial Unicode MS" pitchFamily="34" charset="-128"/>
              </a:rPr>
              <a:t> medicine imaging</a:t>
            </a:r>
            <a:endParaRPr lang="sr-Latn-CS" altLang="en-US" sz="3600" b="1" dirty="0">
              <a:latin typeface="Arial Unicode MS" pitchFamily="34" charset="-128"/>
            </a:endParaRPr>
          </a:p>
        </p:txBody>
      </p:sp>
    </p:spTree>
    <p:extLst>
      <p:ext uri="{BB962C8B-B14F-4D97-AF65-F5344CB8AC3E}">
        <p14:creationId xmlns="" xmlns:p14="http://schemas.microsoft.com/office/powerpoint/2010/main" val="720977009"/>
      </p:ext>
    </p:extLst>
  </p:cSld>
  <p:clrMapOvr>
    <a:masterClrMapping/>
  </p:clrMapOvr>
  <mc:AlternateContent xmlns:mc="http://schemas.openxmlformats.org/markup-compatibility/2006">
    <mc:Choice xmlns="" xmlns:p14="http://schemas.microsoft.com/office/powerpoint/2010/main" Requires="p14">
      <p:transition spd="slow" p14:dur="2000" advTm="28292"/>
    </mc:Choice>
    <mc:Fallback>
      <p:transition spd="slow" advTm="28292"/>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cstate="print"/>
          <a:srcRect/>
          <a:stretch>
            <a:fillRect/>
          </a:stretch>
        </p:blipFill>
        <p:spPr bwMode="auto">
          <a:xfrm>
            <a:off x="6810376" y="1524000"/>
            <a:ext cx="3857625" cy="3429000"/>
          </a:xfrm>
          <a:prstGeom prst="rect">
            <a:avLst/>
          </a:prstGeom>
          <a:noFill/>
          <a:ln w="9525">
            <a:noFill/>
            <a:miter lim="800000"/>
            <a:headEnd/>
            <a:tailEnd/>
          </a:ln>
          <a:effectLst/>
        </p:spPr>
      </p:pic>
      <p:pic>
        <p:nvPicPr>
          <p:cNvPr id="215043" name="Picture 3"/>
          <p:cNvPicPr>
            <a:picLocks noChangeAspect="1" noChangeArrowheads="1"/>
          </p:cNvPicPr>
          <p:nvPr/>
        </p:nvPicPr>
        <p:blipFill>
          <a:blip r:embed="rId3" cstate="print"/>
          <a:srcRect/>
          <a:stretch>
            <a:fillRect/>
          </a:stretch>
        </p:blipFill>
        <p:spPr bwMode="auto">
          <a:xfrm>
            <a:off x="7086600" y="4876800"/>
            <a:ext cx="1733550" cy="1676400"/>
          </a:xfrm>
          <a:prstGeom prst="rect">
            <a:avLst/>
          </a:prstGeom>
          <a:noFill/>
          <a:ln w="9525">
            <a:noFill/>
            <a:miter lim="800000"/>
            <a:headEnd/>
            <a:tailEnd/>
          </a:ln>
          <a:effectLst/>
        </p:spPr>
      </p:pic>
      <p:sp>
        <p:nvSpPr>
          <p:cNvPr id="3" name="Content Placeholder 2"/>
          <p:cNvSpPr>
            <a:spLocks noGrp="1"/>
          </p:cNvSpPr>
          <p:nvPr>
            <p:ph sz="quarter" idx="1"/>
          </p:nvPr>
        </p:nvSpPr>
        <p:spPr>
          <a:xfrm>
            <a:off x="1828800" y="1066800"/>
            <a:ext cx="8763000" cy="1295400"/>
          </a:xfrm>
        </p:spPr>
        <p:txBody>
          <a:bodyPr>
            <a:noAutofit/>
          </a:bodyPr>
          <a:lstStyle/>
          <a:p>
            <a:pPr>
              <a:buNone/>
            </a:pPr>
            <a:r>
              <a:rPr lang="ru-RU" sz="2400" dirty="0"/>
              <a:t>Потрабл гама камере “</a:t>
            </a:r>
            <a:r>
              <a:rPr lang="en-US" sz="2400" dirty="0" err="1"/>
              <a:t>eZ</a:t>
            </a:r>
            <a:r>
              <a:rPr lang="en-US" sz="2400" dirty="0"/>
              <a:t>-Scope-handheld</a:t>
            </a:r>
            <a:r>
              <a:rPr lang="ru-RU" sz="2400" dirty="0"/>
              <a:t>”
Сцинтиграфија у реалном времену, 2-</a:t>
            </a:r>
            <a:r>
              <a:rPr lang="en-US" sz="2400" dirty="0"/>
              <a:t>D</a:t>
            </a:r>
            <a:r>
              <a:rPr lang="ru-RU" sz="2400" dirty="0"/>
              <a:t> или 3-</a:t>
            </a:r>
            <a:r>
              <a:rPr lang="en-US" sz="2400" dirty="0"/>
              <a:t>D</a:t>
            </a:r>
            <a:r>
              <a:rPr lang="ru-RU" sz="2400" dirty="0"/>
              <a:t>.
Примена у хирургији, непокретних пацијената, мале деце</a:t>
            </a:r>
            <a:r>
              <a:rPr lang="sr-Latn-RS" sz="2400" dirty="0"/>
              <a:t>.</a:t>
            </a:r>
            <a:endParaRPr lang="en-US" sz="2400" dirty="0"/>
          </a:p>
        </p:txBody>
      </p:sp>
      <p:grpSp>
        <p:nvGrpSpPr>
          <p:cNvPr id="2" name="Group 14"/>
          <p:cNvGrpSpPr/>
          <p:nvPr/>
        </p:nvGrpSpPr>
        <p:grpSpPr>
          <a:xfrm>
            <a:off x="1592240" y="3886201"/>
            <a:ext cx="4808561" cy="2657475"/>
            <a:chOff x="68239" y="3886200"/>
            <a:chExt cx="4808561" cy="2657475"/>
          </a:xfrm>
        </p:grpSpPr>
        <p:pic>
          <p:nvPicPr>
            <p:cNvPr id="215041" name="Picture 1"/>
            <p:cNvPicPr>
              <a:picLocks noChangeAspect="1" noChangeArrowheads="1"/>
            </p:cNvPicPr>
            <p:nvPr/>
          </p:nvPicPr>
          <p:blipFill>
            <a:blip r:embed="rId4" cstate="print"/>
            <a:srcRect/>
            <a:stretch>
              <a:fillRect/>
            </a:stretch>
          </p:blipFill>
          <p:spPr bwMode="auto">
            <a:xfrm>
              <a:off x="1886099" y="3886200"/>
              <a:ext cx="2990701" cy="2657475"/>
            </a:xfrm>
            <a:prstGeom prst="rect">
              <a:avLst/>
            </a:prstGeom>
            <a:noFill/>
            <a:ln w="9525">
              <a:noFill/>
              <a:miter lim="800000"/>
              <a:headEnd/>
              <a:tailEnd/>
            </a:ln>
            <a:effectLst/>
          </p:spPr>
        </p:pic>
        <p:pic>
          <p:nvPicPr>
            <p:cNvPr id="241665" name="Picture 1"/>
            <p:cNvPicPr>
              <a:picLocks noChangeAspect="1" noChangeArrowheads="1"/>
            </p:cNvPicPr>
            <p:nvPr/>
          </p:nvPicPr>
          <p:blipFill>
            <a:blip r:embed="rId5" cstate="print"/>
            <a:srcRect b="5000"/>
            <a:stretch>
              <a:fillRect/>
            </a:stretch>
          </p:blipFill>
          <p:spPr bwMode="auto">
            <a:xfrm>
              <a:off x="68239" y="4191001"/>
              <a:ext cx="1760561" cy="1447799"/>
            </a:xfrm>
            <a:prstGeom prst="rect">
              <a:avLst/>
            </a:prstGeom>
            <a:noFill/>
            <a:ln w="9525">
              <a:solidFill>
                <a:schemeClr val="tx1"/>
              </a:solidFill>
              <a:miter lim="800000"/>
              <a:headEnd/>
              <a:tailEnd/>
            </a:ln>
            <a:effectLst/>
          </p:spPr>
        </p:pic>
        <p:cxnSp>
          <p:nvCxnSpPr>
            <p:cNvPr id="10" name="Straight Connector 9"/>
            <p:cNvCxnSpPr/>
            <p:nvPr/>
          </p:nvCxnSpPr>
          <p:spPr bwMode="auto">
            <a:xfrm rot="10800000">
              <a:off x="1828800" y="4191000"/>
              <a:ext cx="1066800" cy="609600"/>
            </a:xfrm>
            <a:prstGeom prst="line">
              <a:avLst/>
            </a:prstGeom>
            <a:solidFill>
              <a:srgbClr val="FFFFFF"/>
            </a:solidFill>
            <a:ln w="9525" cap="flat" cmpd="sng" algn="ctr">
              <a:solidFill>
                <a:srgbClr val="000000"/>
              </a:solidFill>
              <a:prstDash val="solid"/>
              <a:round/>
              <a:headEnd type="none" w="med" len="med"/>
              <a:tailEnd type="none" w="med" len="med"/>
            </a:ln>
            <a:effectLst/>
          </p:spPr>
        </p:cxnSp>
        <p:cxnSp>
          <p:nvCxnSpPr>
            <p:cNvPr id="12" name="Straight Connector 11"/>
            <p:cNvCxnSpPr/>
            <p:nvPr/>
          </p:nvCxnSpPr>
          <p:spPr bwMode="auto">
            <a:xfrm rot="10800000" flipV="1">
              <a:off x="1828801" y="4800600"/>
              <a:ext cx="1066803" cy="838200"/>
            </a:xfrm>
            <a:prstGeom prst="line">
              <a:avLst/>
            </a:prstGeom>
            <a:solidFill>
              <a:srgbClr val="FFFFFF"/>
            </a:solidFill>
            <a:ln w="9525" cap="flat" cmpd="sng" algn="ctr">
              <a:solidFill>
                <a:srgbClr val="000000"/>
              </a:solidFill>
              <a:prstDash val="solid"/>
              <a:round/>
              <a:headEnd type="none" w="med" len="med"/>
              <a:tailEnd type="none" w="med" len="med"/>
            </a:ln>
            <a:effectLst/>
          </p:spPr>
        </p:cxnSp>
      </p:grpSp>
      <p:sp>
        <p:nvSpPr>
          <p:cNvPr id="15" name="Text Box 2"/>
          <p:cNvSpPr txBox="1">
            <a:spLocks noChangeArrowheads="1"/>
          </p:cNvSpPr>
          <p:nvPr/>
        </p:nvSpPr>
        <p:spPr bwMode="auto">
          <a:xfrm>
            <a:off x="2133600" y="381001"/>
            <a:ext cx="7791450" cy="646331"/>
          </a:xfrm>
          <a:prstGeom prst="rect">
            <a:avLst/>
          </a:prstGeom>
          <a:noFill/>
          <a:ln w="9525">
            <a:noFill/>
            <a:miter lim="800000"/>
            <a:headEnd/>
            <a:tailEnd/>
          </a:ln>
        </p:spPr>
        <p:txBody>
          <a:bodyPr>
            <a:spAutoFit/>
          </a:bodyPr>
          <a:lstStyle/>
          <a:p>
            <a:pPr algn="ctr"/>
            <a:r>
              <a:rPr lang="sr-Latn-RS" altLang="en-US" sz="3600" b="1" dirty="0">
                <a:latin typeface="Arial Unicode MS" pitchFamily="34" charset="-128"/>
              </a:rPr>
              <a:t>N</a:t>
            </a:r>
            <a:r>
              <a:rPr lang="en-US" altLang="en-US" sz="3600" b="1" dirty="0" err="1">
                <a:latin typeface="Arial Unicode MS" pitchFamily="34" charset="-128"/>
              </a:rPr>
              <a:t>uclear</a:t>
            </a:r>
            <a:r>
              <a:rPr lang="en-US" altLang="en-US" sz="3600" b="1" dirty="0">
                <a:latin typeface="Arial Unicode MS" pitchFamily="34" charset="-128"/>
              </a:rPr>
              <a:t> medicine imaging</a:t>
            </a:r>
            <a:endParaRPr lang="sr-Latn-CS" altLang="en-US" sz="3600" b="1" dirty="0">
              <a:latin typeface="Arial Unicode MS" pitchFamily="34" charset="-128"/>
            </a:endParaRPr>
          </a:p>
        </p:txBody>
      </p:sp>
    </p:spTree>
    <p:extLst>
      <p:ext uri="{BB962C8B-B14F-4D97-AF65-F5344CB8AC3E}">
        <p14:creationId xmlns="" xmlns:p14="http://schemas.microsoft.com/office/powerpoint/2010/main" val="3435232478"/>
      </p:ext>
    </p:extLst>
  </p:cSld>
  <p:clrMapOvr>
    <a:masterClrMapping/>
  </p:clrMapOvr>
  <mc:AlternateContent xmlns:mc="http://schemas.openxmlformats.org/markup-compatibility/2006">
    <mc:Choice xmlns="" xmlns:p14="http://schemas.microsoft.com/office/powerpoint/2010/main" Requires="p14">
      <p:transition spd="slow" p14:dur="2000" advTm="31441"/>
    </mc:Choice>
    <mc:Fallback>
      <p:transition spd="slow" advTm="31441"/>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54627" y="1295400"/>
            <a:ext cx="10983191" cy="838200"/>
          </a:xfrm>
        </p:spPr>
        <p:txBody>
          <a:bodyPr>
            <a:normAutofit lnSpcReduction="10000"/>
          </a:bodyPr>
          <a:lstStyle/>
          <a:p>
            <a:pPr marL="0" indent="0">
              <a:buNone/>
            </a:pPr>
            <a:r>
              <a:rPr lang="ru-RU" dirty="0">
                <a:cs typeface="Calibri" panose="020F0502020204030204" pitchFamily="34" charset="0"/>
              </a:rPr>
              <a:t>Представља технику молекуларног имиџинга која се </a:t>
            </a:r>
            <a:r>
              <a:rPr lang="ru-RU" dirty="0" smtClean="0">
                <a:cs typeface="Calibri" panose="020F0502020204030204" pitchFamily="34" charset="0"/>
              </a:rPr>
              <a:t>користи</a:t>
            </a:r>
            <a:r>
              <a:rPr lang="sr-Latn-RS" dirty="0" smtClean="0">
                <a:cs typeface="Calibri" panose="020F0502020204030204" pitchFamily="34" charset="0"/>
              </a:rPr>
              <a:t> </a:t>
            </a:r>
            <a:r>
              <a:rPr lang="ru-RU" dirty="0" smtClean="0">
                <a:cs typeface="Calibri" panose="020F0502020204030204" pitchFamily="34" charset="0"/>
              </a:rPr>
              <a:t>карактеристикама </a:t>
            </a:r>
            <a:r>
              <a:rPr lang="ru-RU" dirty="0">
                <a:cs typeface="Calibri" panose="020F0502020204030204" pitchFamily="34" charset="0"/>
              </a:rPr>
              <a:t>позитронског распада радионуклида</a:t>
            </a:r>
            <a:r>
              <a:rPr lang="ru-RU" dirty="0" smtClean="0">
                <a:cs typeface="Calibri" panose="020F0502020204030204" pitchFamily="34" charset="0"/>
              </a:rPr>
              <a:t>.</a:t>
            </a:r>
            <a:endParaRPr lang="ru-RU" dirty="0">
              <a:cs typeface="Calibri" panose="020F0502020204030204" pitchFamily="34" charset="0"/>
            </a:endParaRPr>
          </a:p>
        </p:txBody>
      </p:sp>
      <p:sp>
        <p:nvSpPr>
          <p:cNvPr id="5" name="Title 1"/>
          <p:cNvSpPr txBox="1">
            <a:spLocks/>
          </p:cNvSpPr>
          <p:nvPr/>
        </p:nvSpPr>
        <p:spPr>
          <a:xfrm>
            <a:off x="1905000" y="450402"/>
            <a:ext cx="8382000" cy="387798"/>
          </a:xfrm>
          <a:prstGeom prst="rect">
            <a:avLst/>
          </a:prstGeom>
        </p:spPr>
        <p:txBody>
          <a:bodyPr/>
          <a:lstStyle/>
          <a:p>
            <a:pPr lvl="0" algn="ctr" eaLnBrk="0" hangingPunct="0">
              <a:lnSpc>
                <a:spcPct val="90000"/>
              </a:lnSpc>
              <a:defRPr/>
            </a:pPr>
            <a:r>
              <a:rPr kumimoji="1" lang="sr-Cyrl-RS" sz="3600" b="1" kern="0" dirty="0" err="1">
                <a:latin typeface="Calibri" panose="020F0502020204030204" pitchFamily="34" charset="0"/>
                <a:ea typeface="+mj-ea"/>
                <a:cs typeface="Calibri" panose="020F0502020204030204" pitchFamily="34" charset="0"/>
              </a:rPr>
              <a:t>Позитронска</a:t>
            </a:r>
            <a:r>
              <a:rPr kumimoji="1" lang="sr-Cyrl-RS" sz="3600" b="1" kern="0" dirty="0">
                <a:latin typeface="Calibri" panose="020F0502020204030204" pitchFamily="34" charset="0"/>
                <a:ea typeface="+mj-ea"/>
                <a:cs typeface="Calibri" panose="020F0502020204030204" pitchFamily="34" charset="0"/>
              </a:rPr>
              <a:t> емисиона </a:t>
            </a:r>
            <a:r>
              <a:rPr kumimoji="1" lang="sr-Cyrl-RS" sz="3600" b="1" kern="0" dirty="0" err="1">
                <a:latin typeface="Calibri" panose="020F0502020204030204" pitchFamily="34" charset="0"/>
                <a:ea typeface="+mj-ea"/>
                <a:cs typeface="Calibri" panose="020F0502020204030204" pitchFamily="34" charset="0"/>
              </a:rPr>
              <a:t>томографија</a:t>
            </a:r>
            <a:r>
              <a:rPr kumimoji="1" lang="sr-Cyrl-RS" sz="3600" b="1" kern="0" dirty="0">
                <a:latin typeface="Calibri" panose="020F0502020204030204" pitchFamily="34" charset="0"/>
                <a:ea typeface="+mj-ea"/>
                <a:cs typeface="Calibri" panose="020F0502020204030204" pitchFamily="34" charset="0"/>
              </a:rPr>
              <a:t> </a:t>
            </a:r>
            <a:r>
              <a:rPr kumimoji="1" lang="sr-Latn-RS" sz="3600" b="1" kern="0" dirty="0">
                <a:latin typeface="Calibri" panose="020F0502020204030204" pitchFamily="34" charset="0"/>
                <a:ea typeface="+mj-ea"/>
                <a:cs typeface="Calibri" panose="020F0502020204030204" pitchFamily="34" charset="0"/>
              </a:rPr>
              <a:t>PET</a:t>
            </a:r>
            <a:endParaRPr kumimoji="1" lang="en-US" sz="3600" b="1" kern="0" dirty="0">
              <a:latin typeface="Calibri" panose="020F0502020204030204" pitchFamily="34" charset="0"/>
              <a:ea typeface="+mj-ea"/>
              <a:cs typeface="Calibri" panose="020F0502020204030204" pitchFamily="34" charset="0"/>
            </a:endParaRPr>
          </a:p>
        </p:txBody>
      </p:sp>
      <p:sp>
        <p:nvSpPr>
          <p:cNvPr id="142" name="Rectangle 141"/>
          <p:cNvSpPr/>
          <p:nvPr/>
        </p:nvSpPr>
        <p:spPr>
          <a:xfrm rot="445419">
            <a:off x="9203775" y="2195556"/>
            <a:ext cx="1373901" cy="307777"/>
          </a:xfrm>
          <a:prstGeom prst="rect">
            <a:avLst/>
          </a:prstGeom>
          <a:noFill/>
        </p:spPr>
        <p:txBody>
          <a:bodyPr wrap="none" lIns="91440" tIns="45720" rIns="91440" bIns="45720">
            <a:spAutoFit/>
          </a:bodyPr>
          <a:lstStyle/>
          <a:p>
            <a:pPr algn="ctr">
              <a:buNone/>
            </a:pPr>
            <a:r>
              <a:rPr lang="en-US" sz="1400" b="1" baseline="30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11</a:t>
            </a:r>
            <a:r>
              <a:rPr lang="en-US" sz="1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C </a:t>
            </a:r>
            <a:r>
              <a:rPr lang="en-US" sz="1400" b="1" baseline="30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13</a:t>
            </a:r>
            <a:r>
              <a:rPr lang="en-US" sz="1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N </a:t>
            </a:r>
            <a:r>
              <a:rPr lang="en-US" sz="1400" b="1" baseline="30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15</a:t>
            </a:r>
            <a:r>
              <a:rPr lang="en-US" sz="1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O </a:t>
            </a:r>
            <a:r>
              <a:rPr lang="en-US" sz="1400" b="1" baseline="30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18</a:t>
            </a:r>
            <a:r>
              <a:rPr lang="en-US" sz="1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F</a:t>
            </a:r>
          </a:p>
        </p:txBody>
      </p:sp>
      <p:pic>
        <p:nvPicPr>
          <p:cNvPr id="343041" name="Picture 1"/>
          <p:cNvPicPr>
            <a:picLocks noChangeAspect="1" noChangeArrowheads="1"/>
          </p:cNvPicPr>
          <p:nvPr/>
        </p:nvPicPr>
        <p:blipFill>
          <a:blip r:embed="rId2" cstate="print"/>
          <a:srcRect/>
          <a:stretch>
            <a:fillRect/>
          </a:stretch>
        </p:blipFill>
        <p:spPr bwMode="auto">
          <a:xfrm>
            <a:off x="2465697" y="2362201"/>
            <a:ext cx="3125337" cy="2486063"/>
          </a:xfrm>
          <a:prstGeom prst="rect">
            <a:avLst/>
          </a:prstGeom>
          <a:noFill/>
          <a:ln w="9525">
            <a:solidFill>
              <a:srgbClr val="0000FF"/>
            </a:solidFill>
            <a:miter lim="800000"/>
            <a:headEnd/>
            <a:tailEnd/>
          </a:ln>
        </p:spPr>
      </p:pic>
      <p:pic>
        <p:nvPicPr>
          <p:cNvPr id="284" name="Picture 2"/>
          <p:cNvPicPr>
            <a:picLocks noChangeAspect="1" noChangeArrowheads="1"/>
          </p:cNvPicPr>
          <p:nvPr/>
        </p:nvPicPr>
        <p:blipFill>
          <a:blip r:embed="rId3" cstate="print"/>
          <a:srcRect/>
          <a:stretch>
            <a:fillRect/>
          </a:stretch>
        </p:blipFill>
        <p:spPr bwMode="auto">
          <a:xfrm>
            <a:off x="6210300" y="2327738"/>
            <a:ext cx="2743200" cy="2554987"/>
          </a:xfrm>
          <a:prstGeom prst="rect">
            <a:avLst/>
          </a:prstGeom>
          <a:noFill/>
          <a:ln w="9525">
            <a:noFill/>
            <a:miter lim="800000"/>
            <a:headEnd/>
            <a:tailEnd/>
          </a:ln>
          <a:effectLst/>
        </p:spPr>
      </p:pic>
      <p:sp>
        <p:nvSpPr>
          <p:cNvPr id="4" name="Rectangle 3"/>
          <p:cNvSpPr/>
          <p:nvPr/>
        </p:nvSpPr>
        <p:spPr>
          <a:xfrm>
            <a:off x="415636" y="5076862"/>
            <a:ext cx="11492345" cy="1815882"/>
          </a:xfrm>
          <a:prstGeom prst="rect">
            <a:avLst/>
          </a:prstGeom>
        </p:spPr>
        <p:txBody>
          <a:bodyPr wrap="square">
            <a:spAutoFit/>
          </a:bodyPr>
          <a:lstStyle/>
          <a:p>
            <a:pPr algn="just"/>
            <a:r>
              <a:rPr lang="ru-RU" sz="2400" dirty="0">
                <a:latin typeface="Calibri" panose="020F0502020204030204" pitchFamily="34" charset="0"/>
                <a:cs typeface="Calibri" panose="020F0502020204030204" pitchFamily="34" charset="0"/>
              </a:rPr>
              <a:t>Анихилациони фотони емитују се приближно под углом од 180° и бивају регистрована од тзв. детекторских прстенова. Тако сеподаци добијају симултано (</a:t>
            </a:r>
            <a:r>
              <a:rPr lang="en-US" sz="2400" dirty="0">
                <a:latin typeface="Calibri" panose="020F0502020204030204" pitchFamily="34" charset="0"/>
                <a:cs typeface="Calibri" panose="020F0502020204030204" pitchFamily="34" charset="0"/>
              </a:rPr>
              <a:t>cross sections</a:t>
            </a:r>
            <a:r>
              <a:rPr lang="ru-RU" sz="2400" dirty="0">
                <a:latin typeface="Calibri" panose="020F0502020204030204" pitchFamily="34" charset="0"/>
                <a:cs typeface="Calibri" panose="020F0502020204030204" pitchFamily="34" charset="0"/>
              </a:rPr>
              <a:t>) који касније учествују у 3</a:t>
            </a:r>
            <a:r>
              <a:rPr lang="sr-Latn-RS" sz="2400" dirty="0">
                <a:latin typeface="Calibri" panose="020F0502020204030204" pitchFamily="34" charset="0"/>
                <a:cs typeface="Calibri" panose="020F0502020204030204" pitchFamily="34" charset="0"/>
              </a:rPr>
              <a:t>D</a:t>
            </a:r>
            <a:r>
              <a:rPr lang="ru-RU" sz="2400" dirty="0">
                <a:latin typeface="Calibri" panose="020F0502020204030204" pitchFamily="34" charset="0"/>
                <a:cs typeface="Calibri" panose="020F0502020204030204" pitchFamily="34" charset="0"/>
              </a:rPr>
              <a:t> реконструкцији слике. </a:t>
            </a:r>
          </a:p>
          <a:p>
            <a:pPr indent="274320" algn="just"/>
            <a:r>
              <a:rPr lang="ru-RU" sz="2000" dirty="0">
                <a:latin typeface="Calibri" panose="020F0502020204030204" pitchFamily="34" charset="0"/>
                <a:cs typeface="Calibri" panose="020F0502020204030204" pitchFamily="34" charset="0"/>
              </a:rPr>
              <a:t>
</a:t>
            </a:r>
            <a:endParaRPr lang="en-US" sz="200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1231258759"/>
      </p:ext>
    </p:extLst>
  </p:cSld>
  <p:clrMapOvr>
    <a:masterClrMapping/>
  </p:clrMapOvr>
  <mc:AlternateContent xmlns:mc="http://schemas.openxmlformats.org/markup-compatibility/2006">
    <mc:Choice xmlns="" xmlns:p14="http://schemas.microsoft.com/office/powerpoint/2010/main" Requires="p14">
      <p:transition spd="slow" p14:dur="2000" advTm="58234"/>
    </mc:Choice>
    <mc:Fallback>
      <p:transition spd="slow" advTm="58234"/>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7" name="Rectangle 68"/>
          <p:cNvSpPr>
            <a:spLocks noChangeArrowheads="1"/>
          </p:cNvSpPr>
          <p:nvPr/>
        </p:nvSpPr>
        <p:spPr bwMode="auto">
          <a:xfrm>
            <a:off x="203200" y="1143000"/>
            <a:ext cx="11988800" cy="152400"/>
          </a:xfrm>
          <a:prstGeom prst="rect">
            <a:avLst/>
          </a:prstGeom>
          <a:solidFill>
            <a:schemeClr val="bg1"/>
          </a:solidFill>
          <a:ln w="9525">
            <a:noFill/>
            <a:miter lim="800000"/>
            <a:headEnd/>
            <a:tailEnd/>
          </a:ln>
        </p:spPr>
        <p:txBody>
          <a:bodyPr wrap="none" anchor="ctr"/>
          <a:lstStyle/>
          <a:p>
            <a:endParaRPr lang="en-US"/>
          </a:p>
        </p:txBody>
      </p:sp>
      <p:sp>
        <p:nvSpPr>
          <p:cNvPr id="133124" name="AutoShape 4" descr="data:image/jpeg;base64,/9j/4AAQSkZJRgABAQAAAQABAAD/2wCEAAkGBxQTEhUUExQWFhUXGRwaGRgXGBkeGhggGxodGh8aHR0dHCggGBolHRwYITIhJSkrLi4uGh8zODMsNygtLisBCgoKDg0OGxAQGywkICYsLDAsLywsLywsNywsLCwvLywsLCwsLCwsLCw0LCwvLDQvLCwsNCwsLCwsLCwsLCwsLP/AABEIASUArAMBIgACEQEDEQH/xAAbAAACAgMBAAAAAAAAAAAAAAAEBQMGAAIHAf/EAEAQAAEDAgMFBQYFAwMEAgMAAAECAxEAIQQSMQVBUWFxBhMigZEyQqGxwfAUI1LR4WJy8QczkhWCotKywhYkU//EABoBAAIDAQEAAAAAAAAAAAAAAAMEAAECBQb/xAAxEQACAgEDAgQGAQMFAQAAAAABAgARAxIhMQRBEyJRYTJxgZGx8KHB4fEFFEJy0SP/2gAMAwEAAhEDEQA/AOSbMJhd99dM7LYdGRsOC3dhQB0uZUrzi/SuabLHtwOBp/snEuk90hYEyBmICb3IkmBPChZha7RnpiA+86ZtDC4VaQBkCyq0Rbj1pRtp2WnWUoAcypiPeyuJk9YPzrZrsi9YhSQRBCjm8zMR/iiRs7uGnHlOZ1AD8wi2YmAhP6rmSf6aTUtfEfyeGRzcS7I2XiHAFRlRmAzBQkXvA1mnuzdtJwywFuzh3RdR0mYJI91STrG6qyztuEqAUQJtxB5c7Ct9jvqU732IBcS2CWUeGCvNMqi0AyTG+OFMByTvFWxBRtHW2ezqX3Q6goQlKAXFJASHD+pKSfCmN51oTC7N2eCe8VmMnxAuKnnYBPzqTaW2nFJ8ZSAfEQE681cfjS1jtCsattqSLXTf1IOtXRbmYsKNgI+a2Jg8Q2pOHeQkqg5XEQZT8RPKjOzY/BsYloo/NRLg3gyEpBH6hv8AWkjG0sOtPshoqOsWkcbfKjvxxuFkypMJUnUhAURcc4M8orJOnibUa9jBcJs9eRL34sgkypCpg3vvijtt4x9xLLLKnIXOXdEb80TAufKkOMxGZckHS45/qI4/tRuB2hkCUhJgZiTzUFpIPl8qD4lxl8PhrqO8NIbZGZDasQsJynKAQTwJJjjxNLH9uKyw7gHQ0eeaOYgSD50Yy04u8eHckWgfIUwd2esaEiwEiSDvvG+rx6m3I2gOpbwlpTqfuo2r6nYkcGKdihpSg/hyXEt+2yVeIWIslWhGsG1a4vtCp90IkpbRolY8ZVGqo39N3WjFYfIoLIEi2ZJhy4/8hyMjpQe1Nlh8Z0kZ0m5By5uFzYHroaNr087iATRmvRyOZrs7FKS+iCrVRWcs5r2AJFkxFQbQCUKlJICVJJEnQqEn5VCxtNTcgg5kyDmHiB4GhlbaCz4kzMhQy6g2PnWK7xoelR1/1Q4ZRTkUSDckidd3GbGiHe2CVII7tQUZgH6ml7O0mHEJbxcnIIS8geLKPdWnWRxvQ2L2lgW24bz4he5MlKR/cYHwk2oYDdoUti/5DeKO1j4XinCJhUKF9ygFD51V8ekocUD1141YcFgnHXC4veZO7y6DhSTtN/vq6D5U+goTlZDbGoT2OSFOuZtMv8Uy2tswoMp9k0r7HKh1zp9auO0V+CCPvhVmZBoyLsdjXJUPbCADC5UEiybAm96L7dbXdWlDagEI9oAbz9ByoLsa+U4xATbOCk9In6Ux7eoGduTJvA5W+pNKFaadBXBUXEGwNmIecAdXlQmVLM3IEeEcSSQIHGrEW0lRtlQLIbSYyp3An585oPZmyy0136olRyonUSDKvIAgedNcJs5S0jKAka5lmP5rUwxszT/q6WyoJZSSBMRO/nrUjXbBslIUwIJgmEnKd4uKmPZNkqLi8SEkkG0AC0b9aIX2SYIKUYnOVf22KRJmDvFq2NMC2q5G7g8A/mCIQrW2g0vymdRSphgo/JBMpVImIIG4H1tR+K7KuMIzhSVEADMCRI1Exp/ihMbGZvLOYJBUDoCZmOX71h+IXFzGz2IjKQkpREKCWkKAMa5je9zSR7EoUc6U5UrVYcEpMCPOT50y2w/lw6pzAwABu9eHWkWx2isBMFQTpwGa8TxBkxSTL5SZ0+ndRmTVx7+tbGWrDYopCvDKSmefCPTTpRYxROQJUQSL+W7reoNkPhAyZTmid3E2+VE4vFoBTmAtuvJ11+91P42vGDOM6r4rBWsAnf5XCHU50gKQF/Ax10pRisKEhwpCVt5YUgwMwm4PzB3EU0U8g2BCeIGmm/pUPcyoEgEbuGnxqnx6q7SaiAaq67/ke/8AiVQYeZMyFpsTvi0H+oaGlTGzFKWoDcJPrarJ+FV4koEgklINoUBJv+lQkeVKMFmKllIIOXSL63HlesDiofxFI8SxUWbZbShIAnMVb/0xu8zQ+EwNwtVhuFe9oMTmxB4BKQL8hRDS/ZHASaPiFCBzmzYjBowmqHt5zM8o9KuW1MTlak7x6fYrn3e5ipR3mixaOOxywHlTvH1q4bTdEW3ftVE7PPZXvvj+xq6bbMAcxUliDdk1H8Ukngu/Dwm9Fdp8TLyQNAPOSZipOwrI7x5xWiUZR1Jn5D41Dhm+/wASg3hS44xcnztNLNzHU+GNPxi1pbBAhAlIGnDMo7yaHxONcUcuY30hObrbdwpoMOkOOj2USEzMkBIAIB6yJNTp2sy2AlkJ111PM/5q1+Uw1E8wZrZmKUMobUpNgCSNOhIivFbExDSpW0csXWn3ZBAJ3wJFT4jtgsCQoqE3sm3worD9rFL8KlWUIggSZHKt71B7XFmBW8yQlRWQpUE6gDSakxKj3uUkZE+FShprB16j0pk7tFvEBaQknKItoIvMagUg75WiCAlK1e0JIBj9ooDnbeHVCfKp3Ow+sn7WY4JbyBQWDAH81YMFgENMICpEiVEaFRsP/lHlVU2sguFBkHLEgCN+sTe5plidsLZRBTJABBVMW0tv4xSpNqADcYw4MuIFcp3H4+pP5MYvMoDhUVQdQOZuQeG7zqZLeeFAzYWIuCCd/GkiUKLZddVcwTHvEmbHod1ZitqHJ+UINyoHd/VzHyrWHNTFG4/rBnokTEM2C/MTr9Af3Y17GNg4kOEurBAA03/f0qDHdpG0xlBVJEJ3Dn0pXgFHuyv295J3x1qDZajiF5iE+H2EHfzHCnPFBuuYsiqWIHA/f6R006TlUIUjLu3a6jcIoTB4shb4gAlVyNwOpHqakwiShfJUgid8H5wBUq2hmMWKkkcyMoVJ/q8RHkKSVRqKHcHf+YdksAFaAobe3r8x9NpQtqLH4hzgFGOdGYHxKSN5vUO38OG31J4hJ9R+80fsNnVZ3V0k4iuSrMU9t8VACPu/8D41UmdKa9q8SFu25n1sPgPjSpnTzrcDPcI5lcSf6vnaug7VVnabVyrnCtT1roexlh7C8wJqS4z7JlIwWKVF7geaQB9fWhmGSHEhJgABVtdFfSRWnZx6GcS3/TPp/ineDwoJcJAV+UAD+mUrWD1lIH/dSjfFUeTZLmn4U9xnMlSyA2kcNTbiRPSitn9lnFhOYhpN5SefMfWpGtohETdUAAcBwHL50PittZzz3Em3oLD50Zbi7aY6Z7L4RCZW6kEggjvBHlUCdnYIqBQoyNDmEC8edVx5tzMe8QpaTdK0zmHCOJqbuJMCSpJBCSIMkRP8VZHvMg+0smL2SlshxogSqSoXkm2nC+lInsIU5h7xM31MG/xvR2AMOlObOlJlWUEXPI7wdaCxylEqVunKJ3XNL5F1LU1k6jL048TEupgRt9R6fveCqMLG4jdU+0sRmSCqIPHfETryoN9w+A94oeKCB0I+YqXGNpVbMYIgzqL0mqFGBJndzdUeox2yUw9Df04EIx/iRIEBJGW9iDyobZ6PEZ1iPW1EEKCyD7IBge6RHh+YpUnayku+ynKNco0IGtVRyWUEHlynpei/23xWO3AVu3NmhdfSR9ocWUBDaDCTMjfy8jU3Zv8AMIBlBEd2ocfe1tOljrVfxrgW8td4J3022btNIhKwIB9etOJjKrOZi8MKAorvXpfbf0lj2iVgEEALQL6+IXhQ9fI0Vhh3i0uEkHLJEWEpIB/8FT5UEtR8Oc5gT4Sb2kSk9RfrTVh9WeSQW1IKgI0jXdz0oeoDIBXYy2xsXD3sNvvx9qP3lD7W+PFq8vqY+NMX0htiJ1TSgvd7iSdZMDoNKO7WukII0tFPYx5RcWzEFzU57jFlSyTWM6VEvU1KzpW4KRK1PWrj2FxFlI6/v9apytT1qwdjXYcPVJ+Ck/MipJLTsZIGIWCbFCp5x9miS7ZSwYCQBl5yQPOJ9aXreyOrXE2Ig75EEelO9mYZKsKJAClKCsw6kekBZ6xS7qdd9o2jjw67yHZGEU4qwM+8rcP5q34PZLSCO9VmKtBEfLXrScbRS0kBAEDX749aHU8vET3eYE6iDB5FR9nppRLJggAJZcZtzDNAhCEqVp7Q+lR7ExQxKjLIQExKpub6SONKMP2YJIU8WkTbiodToKMeaDCXE4dwrUuBIIjwgyqYtqB1oeXZduYTELbeSsLSgu92mxWSI1gE35ilj90EKAPim5P6uukVDjAAlP5wJGiRMpG64OgNBMrUTlvHPnQHfSNJjmHDrOsGaubMUtRKZIEG9t40k63+NHJwKlRIugGxT7ViQLb5BHnWrm13iAlMAAESRy386hQl2M2a4IFzHCAB5zS93GyCNojW8SvKFHw21MDdppynrXu0XUdyhbYAiUq4mK3KlMPFSk+0D6TFuelasoS4Q2oZZXPQGZmmFAoTl9ajh0ZBsGF16E7n8b+lxh2YxWHLfdupSrNcnWOo1HWpNpdlAQV4dUjXITeP6TvpRtHsy42czXjSNIN9N3GoNm7acaIBmAbi8ijAd1MtjezQ/Y2NKVJaWTlzDXWRuqw7ZUprBSLRqr+4kAeZ+VIcY0MR+c37QUCQPiaK7TNrdwudJMNKOcTaJiY3xIvuk0u++Vfe7hAWVCvuD/DStbI/3UHneiO170z0pfs9ULHWpO1JgkV0BOe3MqKtTUrOlRGpWdKuZkStT1pn2bdh7qPkQfpSxWp60Rs1cOo6x61JJddqWUrnemGy8WoMm5j2UDcN5+dA4y8EfpFOsNsuGWMxjMVKUN8eGPUR61h4RIZsLZ6nPFOVG82lXEX0HOn+I2m0yiEkCNVR8r+U1Xn9sQMrfhSLTaP56UVs3ZSnwVXg+8oC/lwqvczQ9BBXcat5SiFDKN2gE+8TvngKMecSlKSAQISnKkScoMkk6STcjnTRzCsobyJgr1MaJ3SaWYbaTUKypUvuyARbxai3KhsNUKraYKhorflTfhVc5rRGu4ACBTfZqm1LUsDKP0zbnHW1QP49KipWTKDlSbzA3jmT9KE2a4El1KSB/TlJtA04XoJQDtxDq7Ha+ZBt9otykXiRfTiL8dPWhmlq7sOApm5tu0IPWRTnbmCPdgqVMpvbgLffKqxhXsqY5DoRr+9BYCto3jLEm5oykd4pa3CTHhK7QSep6TQm2FL8BbCitNytIkRw5661Ps8FSszih3cnKmPEYt6U5Tt1rDrStSStCpECARaiLpD7bmc7qsuYqtIdOrduK7bHkj6V79pWtndqXGhETed8GeKdPlTlamMalNsjg0UOkwePTnU+1sBhsYkqaOVeug+45VTcZh3cK4lKpSdQRooWo4o8bGWdS/FuI7YU5hHSlQ5HgocRVgxOJayLSVBCHmlFBOhWApJSeuaRzSKQ4XGfiR3bp8Q9lXOw/aicYwThFNqHjaJWP+WUj0M0PIQGUnm6+8G6OaKbgbn5fvEq2HBzDyrXtW8c4HIV7hXYWmd5FRdq1eO3AffwpyLk7yv1MzpUNTM6VcqRK1PWt8N7af7h860Vqetete0Oo+dSSXxBlCTypzjdolSGkgZQlsDruJ84HpSRj/aSfKm+HwvfPBAnKAkHokD4nTqay3M2t1G3ZXYYc/Ods0D4QffI/wDr86cbU7QeIttJzKiLWSOvGOFCbe2l3bYaQcsAC24aCKRYdSvZQCCQMyjqB/NZAvczROkUIccTkBbBlSgcy+ZtPM7qhS420nKIGaDMDp6zWrIW8otNNq6xdV/vWrI32eYZbLuIUMwSEJSr2QRYQB7SprRIEGuon2/blbLK4DSiSpzxE7pGnSithkBa1FUGIvyEVs5t5lwjIlQyKEExedem+Kk2YtAeWG1EDgoQNCN/lQcl1GsNXGe0MUhxkiRZJsN9uVUosjukkG4tH1rouMWkICSfEpJtFrD4VztxnKATwG83t/ilu28JlR3YNiO6ncA8itxvtvtzIMKjMkbiBEcb/OvMThUONiVG5kEDQixkUlXtFxKikXTJEa6/zVk2Sw4UEOgQdB/O6rddPmBl5usXGq4spJW6oc0O4+RqJGG8Q2fCkwOYg+e+nGO2y08jLiWl553QAIBAIVGo5VE7i2xIcbWjLwVPzrRraCR7hA/uMx6QT5VXisTen9+8MmJCgIcn5r2+/wCL+URk5TvifCSOH1q77PdU4pJtmKQkg6EkQJ8z8aDwmJwzlnBIJ0KLg8ZFbJBbdVexBKVDS90kf90VjJl1kWOJvBiXGMgJHwGuf6gcECVzF7MyYlSBog5h0IlPnBFJ+0yvFHOP+KR/7U9wbqlOuFasyibk7/u1VrtAr82Ovzj6V014nIb4jFlTM6VDUzOlXMyJWp614DF69VqeteVJJ0TYzOdLSTpmE876eelPdlK7vvVK1By2/pt849KQ4Ij8Mdxj60b+LyMp48Dx1nyob+sNjs+UTfFYlKCXHbqNwjhwml7/AGiWfZCQOl6WrXmJzG5OprVKEmLjnANAbMe0fx9EB8W5jRrb7o0yeaU1h7RrJBUEGL+yKWONgXBFaBQm4+FYGRoU9MlmwI/wm02yboAOtqsGxxK5T4500Gu7maowCQJm/T58qdbE2iQpIHHz8q14hYUYJ+nXGQyy9vYR6SUhFwRBUo891pqjObgrWI6Rr9avDW1AQSDEe0Z8oHHSqQ5qu/vq85Ubz0pdvSM4buzEhwt3Cfd+dO8Jt1sNALkKHnNRwnI4VC4IMHgbHztNJMS4mSABG4wJt0ojjWq3FH6XHlZrNHf7H9EJxCu9Updwmd/3rUuLZyk5QAABG8C1/O1a7IZKpggAbjv5Cp0hYWrKJG/0NSM48a40CrwNpu00AAoKSk+EkATr738Vupwqw7qAZ7sFQI4Az6SBQiMMpeoyj58qP2E9lUsQDmASeYJg/Sss+kXUD1XSt1CaENGxR+sF2hhO7dBn2221+ahcVT+0KfzfMj6/WrNjcS4XChRH5Z7tNo8KSYniYi9Ie0zcKmOB+BB+Qp9PhE5jm2JiOpmdKhqZnStzEiVqetet6jqPnXitT1rEKgg8DUkl8wivyE86zazkqCdMqU/EAzXmBuymiu0YSVpWkghTaZjkIjrAFAzcRzoyNf76GJsvHj51hSAdTXioGp6869R6+vHX0pWdaem9hYcKzuzIA3ivZAMyByuaJagJKhAGg1k76ompoC4MgbrzUjbqgrw3Nrmow6ZnWiNnQp1IFyVXrW8BsF3qzzXrLBsdD6wfzEJjf3YOm6T1qLFtFC1JWoFWaSoCNQDYCm+yWQLK9CRc7hPlXu0m0Ke8W8WvYkWgndQXNSK2kXELjS1IcKQTaJHqfOlQ2bmykWEXNWT8e2nvGwrQyBG8pggHeP2pbh2iEmVHW3CtjI1bivSC6b/6Mze/42+vYj5zdGzFIbBiQbzIvUGFBg+6RmkkwTO4cwd1HJRlAmSIt6fvQWIRlJJmfmdSev70QMDzCtjZSSu8jxU5faKpvB1B4mPOhcLiVNEFJ8V9eB4iplsrTMGdZI3A7uteYfBktrWT4kxbfHE8q1oN+YbQOTJjfEQDJNqtHOlZEd4lK/UXPqDSbtS34QeXyg07xWMDqWUD3EAE9QmR5EH1pb2oR4B97optNlnLyVq2lOqZnSoamZ0rUxIlanrXhr1Wp61sw1mUEjeYqSTomxGczJniY9a0xTUpI4ffzp/gMHlZB0MT0ndSzEpBkCJ5mNDJrL/CYXCacH3lfU1u1IrBPMT9xRyROvlW5nTX+b24VzdU9EE7xe2yTxtUzy82gMA29DqKKzbgORO/1rQTFr3jmYH81LkKbVcBSjkfT0ovYih30lBUDuE5rdKIWRcEH5c/rUbT6WyCg+ORImxG8dN1EQ6rinV4wFC3/wC8R7h28UpRADTeYWzAE6+cGt8dg8QgEuuIJHswIAjdYU/2TtRDbAdXbcBvJ3gVC9tRnEhQRZcCEnfvtz0oBO8IlgbCUJ7Cu96c2UnMBPXWD960Y+AL+tKtp7SUFBMFKhaZ5m4EfcU4aazo7ySSLEbjA+Bph0sXAdLlZfIxv1PvNl4wBCR5Zp9bVEtUnUGf24UM5hd46+fPnQbiilV5FDq44G02CI2YGUidPu5+FaNLCXYmUr8JHCd/lRGznkuQN4vWbVZSBITfjOkU5iBOOjOP1RVc1rFiMMUqhQIIVHxqbtJhyWhO6KjwYJAmZmZ406xgzMGRJCflejCKNztOUkVMzpXuORDiwNMxjobivGdKuZkStT1px2TwneYhI1j6/wATSdWp61bv9PmJWpXD7+tSSX3ENEJvSTFBIg6TTvFoOXxUsxDKbX0N+F6oyxE4QYOkffwr3IRedL/x8DXp1MiSLjhU+AazrSk6H4xXKPvPS5cgxYy9XQ4jLZGzRlK1DNew676WbVbPfryGAN3lerNj3y034bq0nhzpPszBBRKlmUi6idCeFLJkJtzx2iuAWdTC3Gxo9zwo9h/f1id1KiDP3al2EfSlxKlAqA3fzVr2xhwtMoABJyxu0saUHYK20KWrKcsmNZj+PnT/AE+QMhmOrV/EGobjkXcM2h2gZcCQWXiEggBKgE5jcknL9xUOE2mAU93gDmBBBK3CZBtYiDeKYbWfVlZCTlQUAhKbAQSJ6yCb8aExOJcXdTijmBiVHXdQ7A7RhcbMLuIe06nO9lxrulG5TlgCaY7Cxv5SwRMXA5RFG7RcQtLIfIyJZBSTJk5iFJ6z8qXYPENJV+XOWbk2sd3SYpgbpxEHVTkKsdjt6e0Mak6G8A/T5UJtpF5PD1po0sD2RvoPa/sX1n+aVDeadgpSQbYBlSt1qYbQfKgU6nQHgKX7G1HPWj8ZIVYbq6OP4Z57qd8lyDBtnSnzJHd5bUrwbx0jfTlJBTJFposXM5Tt5jI8fvQx8ooRnSrD23Z8YUOPz/xVeZ0qSpErU9avX+nzRyyN5+tUVWp6103sdhyhoW+/uakkfY8Ei/GgDhwVC/CmGKKlDztQrOBJUDNVLEUYlopWQYt93rMC/ldvMJEHkSPX/NWlGFCjKhJiJiq2+n81SY1cv/ypDLi0b+s6p6gZ8Do10FJNc7ekY7FUXFqEyk3vu++FGYxTOXIFBITw41IttLTZIIECbfLrVVCyCVHTdxM1zwoysWB2g/8AT0fG/kUKaBv4qGwq9tzRJnm38eMqUIJASZnQk8aS4XEqUQFOKyk3knfaTxpx/wBLU7HiTJJkcI3misL2bQlKc6pTMqsRbSJ3X311E0Yk095Wd2yOch3En2wWTc4lvKkBKUolaiBoYtE6676VO4zDeHxvK0k5EgDyzma6BjdhYT8rKwkhSQed91rGqp2jbbSsoaYaSEmMyU3V5/TlSmN1cWI4rZLUcAixxwP8xTtHHMKayIUtZSZTKAkCT4gTJJsNONL8EUgwdNKsmAyLZWhxKAJASoISFJspR8USTaKDd/Dtqi6zpY2P7RTmJqFVE+pS2u4N3hQqJ3a/WtsXiJ8MW3n9qNexAS2DAKhxoB1ClHMZM74qzgANza9cxTSYw2K34wQJi9E7QWVnMQButzqPDtZEA+8eHPfTFpAVHOmFFCc52sxQwY1G+KcpjLfeKGUyARR62hlFamZTe2+HT3cpvvqlMaeddC7VsAsq6Vz1jSpKkuzWM7yRzn784rruy05GwIFhXOOyGHzPExof5/auohYgCLan4VJJIgyKxlCphKSo7kjX9gOZqRChGn39aI7zvWltNlTb11JUD/uRfIfTzrLGhc2i6moyNCTovw8gb+ZIqubXwuV1UaKuJ1uL/Gmu0MapbwVpnQlR5EiD8QakxTAUiFETuUPr50lkJdZ0+m04ns8SsqSTEqVrofrW7bdxpCZN6Zo2OqYGnGazFYMNpym86zu31jCjFxcZzvgw4SuIAX6fmVrGylUpJCuVFNNvOnIXFE2EFRuSQBO7WKabK2eh1WU5QuSSDYkDQg+tGYzs0JEEwSkrI1KZmAeMb6adh6TmIhFb7QjanftoSgOBttKAD3qwLgkE7zBgGBxqtONoKh/+0z6r/wDSiu0ezWmnS2EKHBRXII1B03yKULaahOUKnfeRv9BApKls7TpYcRRfJQuP2tmyy6nO2q6VJUlxJGihEa3kj0qottKCr2i1WfB7LYW0pxKHApIELKhGc2SAIuJo9Gx2ksKeXchJMk7zuHOaZxPpWJdQhZ7lablQMmrPs/ZxdYSDaI3EADnzoDs9ssLOY6b/AE+dW9xaQnKm079bUZ3I4i+LGG3MXI2BYeLpb+a1OxltzlIXJ0FjR7OLtAkk/DpWYTELLyQBMSodQJA9aF4xuG/261E2JwRCoWlSTrBr0tyNaY4/aAU33IGchWYuE3J3gcqAcZNjx+FMqbFxJ10mok27hJaV4psflXMWNK6nthshpf8AaflXLGNPOtTMu3YFgQVHiT8f8VeELRrVV7FNDubnX/NWdtCePnUkhaYIpRi8WWzmQfECCOUEEfGmpygG8ikWPdJmPXdVGaXmPNruNvNoxDQyhfhWn9CwZI6GZFA4fESlSecjyvS/s9jsrpZds094Sf0q91frboeVM3WVsqUhSfZ+k+opR1ox9Gtam+DJSoTOXTWpnWg4qCfCmSYiTYfvHrSg4oIIGhAv1O/0qXZj6lpXpmUuI0tlBFuprOqhN+HqIhOG2SFuAybC1t5PHpFG4Vl1DiW8uYqJJVmtl0FieYEVJgynCtgunxKNkjXhAO/rW+NcbdSh9tzIpBOhAUL3AOkiN9jWVY1NOlm4s7X4dTmIUhIzZUpAJFwQkTBGotF6rL2zHgP9sgAawQPjar4vEOvJ/JxTZXwIRm0uNJH+aG2fsvGpOYuwD7WdUgjfbQfChcmMK+lAu33i9BKMAyDP+4smN14A+JqPC4DK2ZOYgmyjZPlxptjtnF/K13iCkKkhuI6mD9mtsgbfU3uAn638qIGOmAKjUT9Yu2cyTCgQAqCQOMwfPf50dttsoCMvuybH2TGnpNK14zuVLS2gyPEOH2dfSi2sYpwDMm/2f2rWqxM6KJmwWQBBmR4ju41vicR3LJXMLdlCOIHvq8hCRzNEYZkK8SoSgJlZPuJTcz5VVNr7S/EuFcwkeFCdyUjQDnvPM1vGltcFmyaVqGYNMb5oxaVeVK8IN4pitZj+KciEXbZCu6XI90/KuVsaV1LbK1d25/aflXLWNKkqdL7HtjuUzw+lWRLWl/s1XeyDJ7hBniPS1WFtnr0qSTfFwlPOq5tPFAT5052mQkfdqquNdJm1qyZtRA38QqulbGfTjMI0tSgl1MsqUdCR7ObqmDPGuXrcPnVs/wBPVFbeLYN5QlxPVJj6j0oWTiM4xvHj/Zt4SVtyOIuI60JszDpS6qUjXMOkFCgenhNMuy228Q082kythfhTwhIjP/SZ1FVnbW2CXHFIACStRSr1BA4ggUuACLjRZg2mC9rNqBT8AmAANdN9FYLBqU34hdVwM9h5A6xe9L9g4APLzLUABe+/kKsKmcp8CU2VcgySLbjVhe8jua0xcvYzcABJkaqSTmmtP+hz7yyke4VajhEa0476ZKPZG8fdqh21iBA3KETBgH2QL+voa3UCGN1A8G45hQpxJJG9J3dNxojsttUuPd4s5ivUb/Lhp8KR7QxyFJCUrAMQq8zwHrwpXg3S2sHhA57qwwh0nQ9p4LvXFhEnOENzu1zKP/FPxpq92VCAlbrjbQ/qJn+TSvsTtZC38rgIchRRMwbTHWfkKH2li38Y+Glo8fekWM5QLAEe7a8/vWQtCQtbEX2g3+oe0kMtIwjCp7wd46reUz4U8gSJ8qpmEcNF9s3M+OxHBKghPRACR8qAZSZFOKKFRBze9yx4Beh1/mnK1GPKq5gHCk1Y0PWFEgDFG21K7t2f0muXsaV1Pb735LlvdNcsY0qSp03sq2fw6OnzJqwNtGdTMfSq72VWe5RG4X4cf2qwtpVN9YqSQHa4i5vaq5iF21qybVaJ+dIH2Jnf9/xWTCLFjiBE1ZOwrvdIxLhHtd20P+4lSv8AxFIsQ3G+rRsxkJwDKxeXHFrHEpKUgf8AGfWg5PhjOHdgDGeBxgTngR3aFutyNZSUq8wY+xVOxIzNJgWAn6U/ffDjiVNDKlYUhY/vSQAOUxSXZpJaSAOMjzrGGiKhOotWv5STYKVlIKR7JV0Nt9NWMahTrREJVJCptoKW4ZZYBykXBOUipnNmKUlTmYApCZFiZnlpUIIl+U7yTGbYQEqaHhyqIJmcyeXKqrtPGFwgScqbJB67+dOcRhsmYuAFY5e1adeO+q5llV996k0oA3mIdA3acfvWtg4SZ+7VC4kAxpUjSCZI0qKN5bta7mONn4gpyrCilSSCDzm1dm7OrQXQsm7yQoC29OvSJrihYKkNoTqs/M2rrWxUBDoWPZSkJTP6UpiRwFp8605C184uoL6t9qM5NtzxYrEEf/1X/wDI1AgaXr1SypalH3lKPqSakZTfkaMIBjDcKDVkwjsASONJMAJtup41FgbCtwRiztE8Cy7p7J0rlzGldM7Qx3Dv9prmbGlSVOg9jXj3YA5fAftFWlt83qu9kU5WUmN0z51ZWVb6kkG2iCb7v3pcsJSkqtTXHAqEUx2fhHEnKCO7TKVIUPCRHiKhvk+gAoWTIEh8GI5JSC2lV+kfzwq59iMU3+FXKcxw6s0byFE3+J9KU9ptmtpWQ2jIk3gHdaPr8Kr2y9rOYR4ON3EZVJOi0nVJrJ8yza+VqnQto7NbyOYhsQAgupGgCh4h8haq4WwytQSNVKMkbiSQL6Wo7br3sIaUpLT0LCSeIFugNopNtTHgPpSc2VxDZST7U5QCTxBj1FJaWKke86WNsQyI+UWu/Iv+O9f3kmLfkwpKVA8QPmK3wJaCsyQW1cQZSY3Ga0xGHnRST5wfjUH4dVo14SJoZte5EeyY/wDTcg2Kj/qdJ/iobjcA4peZKkEEAxOtr9JqjbQYUlZkZTJtwv8AtV72e2oXJjrSPtiyCEqBkzoPjROmzM7lW395wetZelyoiNqDbdr9jsOPWVTNKr3prgEE9PnQGEYKlU8Dam2/CmZ3ndT+mZOQ8R7sHCy4hxah4bibnwjX/ll9Kse0doKw+CUpXtEd03xJUCCegTJ9KSdhlJeS9n8KWwkWBKvGrQenxrP9UnVKUwtsgsJRlhPurJvm5kAR0NLAMX8/0h7UIQl+/wDb2377yrIAiIrxmxqPDqkA8LVZ1bEQMO1iELzBVlp3oVw6U3YEUom5BgUiYjgaahAnWgsC2JowJE61uBiftG2Pw7hnUGuZsaV0ntIkBhw8Aa5sxpUknSuzDwDKBwFWFpwWtaqf2TxI7sA61bcO6k7qkkOw60lxE2TmE9Jp/tFBZccESHDI4HlVbUoUe52kdDYQQlRSISoi4/egZsZcbRnp8wxneKe2i7N8STE65QkD0n5VR8YnQm1Odr48urzuLlXl6RupS8+FHlNWqaVqRnDNqEu3aZxbqkNtISAw2lWYe0ZQlavTNpSXamCKl4c8WIHVKlCR5xTPZmLCm2sSkqJbAadg6EJypWeRT8hW7Kw6AhPttFSkW9pBupP91s3rS6HTkoxzIurAGXt+mQJKSkBQHUVrhNltqJKU9axrKs2308w7YRYbqdnLNVKptjZqwB3alBEnN4taZI2KhSIN7A86WdsMWUAJHvrAtu4/KrJs5Ui+grKqQTcXwBxYcDnagBt9IgGEaQYCajeczDSADFOdqYMDxgdaSgDU6A2HE6weWlR3CCzHMWNsrBEFkwvsYlSBiISRPdkSDJgquLX3VG7H4TFlUkZEC/6y5Y/3WJ9asvZLDKQkzq4Zk/L1j1qt9u3u7yYUGST3zyoiVGyB5CT5ik0vI+uOsp6cPiaib5H0PqeOJVsKoC2lPsEiUm9jFtxIpEwBafSn+zDmFqdAiLHfaMmmo4XrFt2N/v7itu760NiQRpWoOJ+05/Icv7pmqAxpVx7RPHu1jkapzGlSSP8AYuLLYNp+4py32hWNEj1rKypJN/8A8jc4D1pZtTtE6ZSLc6ysqSRCt9Z1Wa0KlfqNeVlVNGNuzfaJeCWVBIcQtOVxsmAsHnuI411pKUM4N7GtJKSlpSkoJzBKiDBmNBwrysrDICRcIuRlUgGc12b2hW3okEzx+NMR2rc/SPX+K9rKJAxPtjbK3EibEKkHhu+tHYTtK4iQAL86ysqS5I92pcIIIBFK29rLQTliCZINxPG9ZWVRUHYyAkGxtHOB/wBS8S033ZQ0tXuOKBlPIgEBUVVMdjnXnFOuOFS1GSrj+w3RWVlUEVeBL1GRJcWNFmmWzdtOtnUG/SsrK1KMZK7UO7wKjX2jX+ketZWVJUVbRx5cSQRE0sZatrWVlSSf/9k="/>
          <p:cNvSpPr>
            <a:spLocks noChangeAspect="1" noChangeArrowheads="1"/>
          </p:cNvSpPr>
          <p:nvPr/>
        </p:nvSpPr>
        <p:spPr bwMode="auto">
          <a:xfrm>
            <a:off x="292101" y="-1927225"/>
            <a:ext cx="3162300" cy="40195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3" name="Title 1"/>
          <p:cNvSpPr>
            <a:spLocks noGrp="1"/>
          </p:cNvSpPr>
          <p:nvPr>
            <p:ph type="title"/>
          </p:nvPr>
        </p:nvSpPr>
        <p:spPr>
          <a:xfrm>
            <a:off x="609600" y="152400"/>
            <a:ext cx="10972800" cy="990600"/>
          </a:xfrm>
        </p:spPr>
        <p:txBody>
          <a:bodyPr>
            <a:normAutofit/>
          </a:bodyPr>
          <a:lstStyle/>
          <a:p>
            <a:pPr algn="ctr"/>
            <a:r>
              <a:rPr kumimoji="1" lang="sr-Latn-RS" sz="3600" b="1" kern="0" dirty="0" smtClean="0">
                <a:latin typeface="Calibri" panose="020F0502020204030204" pitchFamily="34" charset="0"/>
                <a:cs typeface="Calibri" panose="020F0502020204030204" pitchFamily="34" charset="0"/>
              </a:rPr>
              <a:t>Hybrid imaging</a:t>
            </a:r>
            <a:endParaRPr lang="sr-Latn-CS" sz="3600" b="1" dirty="0"/>
          </a:p>
        </p:txBody>
      </p:sp>
      <p:grpSp>
        <p:nvGrpSpPr>
          <p:cNvPr id="2" name="Group 37"/>
          <p:cNvGrpSpPr/>
          <p:nvPr/>
        </p:nvGrpSpPr>
        <p:grpSpPr>
          <a:xfrm>
            <a:off x="167215" y="1908242"/>
            <a:ext cx="12024785" cy="4015902"/>
            <a:chOff x="167216" y="2209800"/>
            <a:chExt cx="12024785" cy="3048000"/>
          </a:xfrm>
        </p:grpSpPr>
        <p:sp>
          <p:nvSpPr>
            <p:cNvPr id="7171" name="Rectangle 3"/>
            <p:cNvSpPr>
              <a:spLocks noChangeArrowheads="1"/>
            </p:cNvSpPr>
            <p:nvPr/>
          </p:nvSpPr>
          <p:spPr bwMode="auto">
            <a:xfrm>
              <a:off x="186267" y="2211388"/>
              <a:ext cx="11808883" cy="1181100"/>
            </a:xfrm>
            <a:prstGeom prst="rect">
              <a:avLst/>
            </a:prstGeom>
            <a:solidFill>
              <a:schemeClr val="bg2"/>
            </a:solidFill>
            <a:ln w="9525" algn="ctr">
              <a:noFill/>
              <a:miter lim="800000"/>
              <a:headEnd/>
              <a:tailEnd/>
            </a:ln>
          </p:spPr>
          <p:txBody>
            <a:bodyPr wrap="none" lIns="0" tIns="0" rIns="0" bIns="0" anchor="ctr"/>
            <a:lstStyle/>
            <a:p>
              <a:endParaRPr lang="en-US"/>
            </a:p>
          </p:txBody>
        </p:sp>
        <p:sp>
          <p:nvSpPr>
            <p:cNvPr id="7173" name="Text Box 5"/>
            <p:cNvSpPr txBox="1">
              <a:spLocks noChangeArrowheads="1"/>
            </p:cNvSpPr>
            <p:nvPr/>
          </p:nvSpPr>
          <p:spPr bwMode="auto">
            <a:xfrm>
              <a:off x="2161117" y="3400425"/>
              <a:ext cx="2008716" cy="498475"/>
            </a:xfrm>
            <a:prstGeom prst="rect">
              <a:avLst/>
            </a:prstGeom>
            <a:noFill/>
            <a:ln w="9525">
              <a:noFill/>
              <a:miter lim="800000"/>
              <a:headEnd/>
              <a:tailEnd/>
            </a:ln>
          </p:spPr>
          <p:txBody>
            <a:bodyPr lIns="54000" anchor="b">
              <a:spAutoFit/>
            </a:bodyPr>
            <a:lstStyle/>
            <a:p>
              <a:pPr>
                <a:lnSpc>
                  <a:spcPct val="110000"/>
                </a:lnSpc>
              </a:pPr>
              <a:r>
                <a:rPr lang="en-US" sz="1200" b="1" dirty="0" err="1">
                  <a:solidFill>
                    <a:srgbClr val="FF6600"/>
                  </a:solidFill>
                  <a:cs typeface="Arial" pitchFamily="34" charset="0"/>
                </a:rPr>
                <a:t>Prvi</a:t>
              </a:r>
              <a:r>
                <a:rPr lang="en-US" sz="1200" b="1" dirty="0">
                  <a:solidFill>
                    <a:srgbClr val="336699"/>
                  </a:solidFill>
                  <a:cs typeface="Arial" pitchFamily="34" charset="0"/>
                </a:rPr>
                <a:t> </a:t>
              </a:r>
              <a:r>
                <a:rPr lang="en-US" sz="1200" dirty="0">
                  <a:cs typeface="Arial" pitchFamily="34" charset="0"/>
                </a:rPr>
                <a:t>PET/CT </a:t>
              </a:r>
              <a:r>
                <a:rPr lang="en-US" sz="1200" dirty="0" err="1">
                  <a:cs typeface="Arial" pitchFamily="34" charset="0"/>
                </a:rPr>
                <a:t>hibridni</a:t>
              </a:r>
              <a:r>
                <a:rPr lang="en-US" sz="1200" dirty="0">
                  <a:cs typeface="Arial" pitchFamily="34" charset="0"/>
                </a:rPr>
                <a:t> </a:t>
              </a:r>
              <a:r>
                <a:rPr lang="en-US" sz="1200" dirty="0" err="1">
                  <a:cs typeface="Arial" pitchFamily="34" charset="0"/>
                </a:rPr>
                <a:t>sistem</a:t>
              </a:r>
              <a:endParaRPr lang="en-US" sz="1200" dirty="0">
                <a:cs typeface="Arial" pitchFamily="34" charset="0"/>
              </a:endParaRPr>
            </a:p>
          </p:txBody>
        </p:sp>
        <p:sp>
          <p:nvSpPr>
            <p:cNvPr id="7174" name="Text Box 7"/>
            <p:cNvSpPr txBox="1">
              <a:spLocks noChangeArrowheads="1"/>
            </p:cNvSpPr>
            <p:nvPr/>
          </p:nvSpPr>
          <p:spPr bwMode="auto">
            <a:xfrm>
              <a:off x="2142066" y="3887788"/>
              <a:ext cx="2131484" cy="425450"/>
            </a:xfrm>
            <a:prstGeom prst="rect">
              <a:avLst/>
            </a:prstGeom>
            <a:noFill/>
            <a:ln w="9525">
              <a:noFill/>
              <a:miter lim="800000"/>
              <a:headEnd/>
              <a:tailEnd/>
            </a:ln>
          </p:spPr>
          <p:txBody>
            <a:bodyPr lIns="54000" anchor="b">
              <a:spAutoFit/>
            </a:bodyPr>
            <a:lstStyle/>
            <a:p>
              <a:pPr>
                <a:lnSpc>
                  <a:spcPct val="90000"/>
                </a:lnSpc>
              </a:pPr>
              <a:r>
                <a:rPr lang="en-US" sz="1200" b="1" dirty="0" err="1">
                  <a:cs typeface="Arial" pitchFamily="34" charset="0"/>
                </a:rPr>
                <a:t>Morfofunkcionalni</a:t>
              </a:r>
              <a:r>
                <a:rPr lang="en-US" sz="1200" b="1" dirty="0">
                  <a:cs typeface="Arial" pitchFamily="34" charset="0"/>
                </a:rPr>
                <a:t> </a:t>
              </a:r>
              <a:r>
                <a:rPr lang="en-US" sz="1200" b="1" dirty="0" err="1">
                  <a:cs typeface="Arial" pitchFamily="34" charset="0"/>
                </a:rPr>
                <a:t>imidžing</a:t>
              </a:r>
              <a:endParaRPr lang="en-US" sz="1200" b="1" dirty="0">
                <a:cs typeface="Arial" pitchFamily="34" charset="0"/>
              </a:endParaRPr>
            </a:p>
          </p:txBody>
        </p:sp>
        <p:pic>
          <p:nvPicPr>
            <p:cNvPr id="7175" name="Picture 8" descr="Siemens Scanner"/>
            <p:cNvPicPr>
              <a:picLocks noChangeAspect="1" noChangeArrowheads="1"/>
            </p:cNvPicPr>
            <p:nvPr/>
          </p:nvPicPr>
          <p:blipFill>
            <a:blip r:embed="rId2" cstate="print"/>
            <a:srcRect l="18988" t="12637" r="4764" b="23636"/>
            <a:stretch>
              <a:fillRect/>
            </a:stretch>
          </p:blipFill>
          <p:spPr bwMode="auto">
            <a:xfrm>
              <a:off x="2203450" y="2212976"/>
              <a:ext cx="1968500" cy="1190625"/>
            </a:xfrm>
            <a:prstGeom prst="rect">
              <a:avLst/>
            </a:prstGeom>
            <a:noFill/>
            <a:ln w="9525">
              <a:noFill/>
              <a:miter lim="800000"/>
              <a:headEnd/>
              <a:tailEnd/>
            </a:ln>
          </p:spPr>
        </p:pic>
        <p:sp>
          <p:nvSpPr>
            <p:cNvPr id="7176" name="Rectangle 9"/>
            <p:cNvSpPr>
              <a:spLocks noChangeArrowheads="1"/>
            </p:cNvSpPr>
            <p:nvPr/>
          </p:nvSpPr>
          <p:spPr bwMode="auto">
            <a:xfrm flipH="1" flipV="1">
              <a:off x="6096000" y="429768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sz="1400" dirty="0">
                  <a:solidFill>
                    <a:schemeClr val="bg1"/>
                  </a:solidFill>
                  <a:effectLst>
                    <a:outerShdw blurRad="38100" dist="38100" dir="2700000" algn="tl">
                      <a:srgbClr val="000000">
                        <a:alpha val="43137"/>
                      </a:srgbClr>
                    </a:outerShdw>
                  </a:effectLst>
                  <a:latin typeface="+mn-lt"/>
                  <a:cs typeface="Arial" pitchFamily="34" charset="0"/>
                </a:rPr>
                <a:t>2007</a:t>
              </a:r>
            </a:p>
          </p:txBody>
        </p:sp>
        <p:sp>
          <p:nvSpPr>
            <p:cNvPr id="7177" name="Text Box 10"/>
            <p:cNvSpPr txBox="1">
              <a:spLocks noChangeArrowheads="1"/>
            </p:cNvSpPr>
            <p:nvPr/>
          </p:nvSpPr>
          <p:spPr bwMode="auto">
            <a:xfrm>
              <a:off x="6197601" y="3335211"/>
              <a:ext cx="1917700" cy="498598"/>
            </a:xfrm>
            <a:prstGeom prst="rect">
              <a:avLst/>
            </a:prstGeom>
            <a:noFill/>
            <a:ln w="9525">
              <a:noFill/>
              <a:miter lim="800000"/>
              <a:headEnd/>
              <a:tailEnd/>
            </a:ln>
          </p:spPr>
          <p:txBody>
            <a:bodyPr lIns="54000" anchor="b">
              <a:spAutoFit/>
            </a:bodyPr>
            <a:lstStyle/>
            <a:p>
              <a:pPr>
                <a:lnSpc>
                  <a:spcPct val="110000"/>
                </a:lnSpc>
              </a:pPr>
              <a:r>
                <a:rPr lang="en-US" sz="1200" b="1" dirty="0" err="1" smtClean="0">
                  <a:solidFill>
                    <a:srgbClr val="FF6600"/>
                  </a:solidFill>
                  <a:cs typeface="Arial" pitchFamily="34" charset="0"/>
                </a:rPr>
                <a:t>Prvi</a:t>
              </a:r>
              <a:r>
                <a:rPr lang="en-US" sz="1200" b="1" dirty="0" smtClean="0">
                  <a:solidFill>
                    <a:srgbClr val="336699"/>
                  </a:solidFill>
                  <a:cs typeface="Arial" pitchFamily="34" charset="0"/>
                </a:rPr>
                <a:t> </a:t>
              </a:r>
              <a:r>
                <a:rPr lang="en-US" sz="1200" dirty="0" smtClean="0">
                  <a:cs typeface="Arial" pitchFamily="34" charset="0"/>
                </a:rPr>
                <a:t>PET</a:t>
              </a:r>
              <a:r>
                <a:rPr lang="sr-Latn-RS" sz="1200" dirty="0" smtClean="0">
                  <a:cs typeface="Arial" pitchFamily="34" charset="0"/>
                </a:rPr>
                <a:t>/MRI </a:t>
              </a:r>
              <a:r>
                <a:rPr lang="en-US" sz="1200" dirty="0" err="1" smtClean="0">
                  <a:cs typeface="Arial" pitchFamily="34" charset="0"/>
                </a:rPr>
                <a:t>hibridni</a:t>
              </a:r>
              <a:r>
                <a:rPr lang="en-US" sz="1200" dirty="0" smtClean="0">
                  <a:cs typeface="Arial" pitchFamily="34" charset="0"/>
                </a:rPr>
                <a:t> </a:t>
              </a:r>
              <a:r>
                <a:rPr lang="en-US" sz="1200" dirty="0" err="1" smtClean="0">
                  <a:cs typeface="Arial" pitchFamily="34" charset="0"/>
                </a:rPr>
                <a:t>sistem</a:t>
              </a:r>
              <a:r>
                <a:rPr lang="sr-Latn-RS" sz="1200" dirty="0" smtClean="0">
                  <a:cs typeface="Arial" pitchFamily="34" charset="0"/>
                </a:rPr>
                <a:t> </a:t>
              </a:r>
              <a:r>
                <a:rPr lang="en-US" sz="1200" dirty="0" smtClean="0">
                  <a:cs typeface="Arial" pitchFamily="34" charset="0"/>
                </a:rPr>
                <a:t> </a:t>
              </a:r>
              <a:endParaRPr lang="en-US" sz="1200" dirty="0">
                <a:cs typeface="Arial" pitchFamily="34" charset="0"/>
              </a:endParaRPr>
            </a:p>
          </p:txBody>
        </p:sp>
        <p:sp>
          <p:nvSpPr>
            <p:cNvPr id="7185" name="Line 18"/>
            <p:cNvSpPr>
              <a:spLocks noChangeShapeType="1"/>
            </p:cNvSpPr>
            <p:nvPr/>
          </p:nvSpPr>
          <p:spPr bwMode="auto">
            <a:xfrm flipH="1">
              <a:off x="10045700" y="2225675"/>
              <a:ext cx="0" cy="2359152"/>
            </a:xfrm>
            <a:prstGeom prst="line">
              <a:avLst/>
            </a:prstGeom>
            <a:noFill/>
            <a:ln w="9525">
              <a:solidFill>
                <a:schemeClr val="tx1"/>
              </a:solidFill>
              <a:round/>
              <a:headEnd/>
              <a:tailEnd/>
            </a:ln>
          </p:spPr>
          <p:txBody>
            <a:bodyPr lIns="0" tIns="0"/>
            <a:lstStyle/>
            <a:p>
              <a:endParaRPr lang="en-US"/>
            </a:p>
          </p:txBody>
        </p:sp>
        <p:sp>
          <p:nvSpPr>
            <p:cNvPr id="7187" name="Rectangle 24"/>
            <p:cNvSpPr>
              <a:spLocks noChangeArrowheads="1"/>
            </p:cNvSpPr>
            <p:nvPr/>
          </p:nvSpPr>
          <p:spPr bwMode="auto">
            <a:xfrm flipH="1" flipV="1">
              <a:off x="8067040" y="429768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altLang="de-DE" sz="1400" dirty="0">
                  <a:solidFill>
                    <a:schemeClr val="bg1"/>
                  </a:solidFill>
                  <a:effectLst>
                    <a:outerShdw blurRad="38100" dist="38100" dir="2700000" algn="tl">
                      <a:srgbClr val="000000">
                        <a:alpha val="43137"/>
                      </a:srgbClr>
                    </a:outerShdw>
                  </a:effectLst>
                  <a:latin typeface="+mn-lt"/>
                  <a:cs typeface="Arial" pitchFamily="34" charset="0"/>
                </a:rPr>
                <a:t>20</a:t>
              </a:r>
              <a:r>
                <a:rPr lang="de-DE" altLang="de-DE" sz="1400" dirty="0">
                  <a:solidFill>
                    <a:schemeClr val="bg1"/>
                  </a:solidFill>
                  <a:effectLst>
                    <a:outerShdw blurRad="38100" dist="38100" dir="2700000" algn="tl">
                      <a:srgbClr val="000000">
                        <a:alpha val="43137"/>
                      </a:srgbClr>
                    </a:outerShdw>
                  </a:effectLst>
                  <a:latin typeface="+mn-lt"/>
                  <a:cs typeface="Arial" pitchFamily="34" charset="0"/>
                </a:rPr>
                <a:t>10</a:t>
              </a:r>
              <a:endParaRPr lang="en-US" sz="1400" dirty="0">
                <a:solidFill>
                  <a:schemeClr val="bg1"/>
                </a:solidFill>
                <a:effectLst>
                  <a:outerShdw blurRad="38100" dist="38100" dir="2700000" algn="tl">
                    <a:srgbClr val="000000">
                      <a:alpha val="43137"/>
                    </a:srgbClr>
                  </a:outerShdw>
                </a:effectLst>
                <a:latin typeface="+mn-lt"/>
                <a:cs typeface="Arial" pitchFamily="34" charset="0"/>
              </a:endParaRPr>
            </a:p>
          </p:txBody>
        </p:sp>
        <p:sp>
          <p:nvSpPr>
            <p:cNvPr id="7188" name="Text Box 25"/>
            <p:cNvSpPr txBox="1">
              <a:spLocks noChangeArrowheads="1"/>
            </p:cNvSpPr>
            <p:nvPr/>
          </p:nvSpPr>
          <p:spPr bwMode="auto">
            <a:xfrm>
              <a:off x="8092018" y="3368492"/>
              <a:ext cx="1896533" cy="701731"/>
            </a:xfrm>
            <a:prstGeom prst="rect">
              <a:avLst/>
            </a:prstGeom>
            <a:noFill/>
            <a:ln w="9525">
              <a:noFill/>
              <a:miter lim="800000"/>
              <a:headEnd/>
              <a:tailEnd/>
            </a:ln>
          </p:spPr>
          <p:txBody>
            <a:bodyPr lIns="54000" anchor="b">
              <a:spAutoFit/>
            </a:bodyPr>
            <a:lstStyle/>
            <a:p>
              <a:pPr>
                <a:lnSpc>
                  <a:spcPct val="110000"/>
                </a:lnSpc>
              </a:pPr>
              <a:r>
                <a:rPr lang="en-US" sz="1200" b="1" dirty="0" err="1">
                  <a:solidFill>
                    <a:srgbClr val="FF6600"/>
                  </a:solidFill>
                  <a:cs typeface="Arial" pitchFamily="34" charset="0"/>
                </a:rPr>
                <a:t>Prvi</a:t>
              </a:r>
              <a:r>
                <a:rPr lang="en-US" sz="1200" b="1" dirty="0">
                  <a:solidFill>
                    <a:srgbClr val="FF6600"/>
                  </a:solidFill>
                  <a:cs typeface="Arial" pitchFamily="34" charset="0"/>
                </a:rPr>
                <a:t> </a:t>
              </a:r>
              <a:r>
                <a:rPr lang="en-US" sz="1200" dirty="0"/>
                <a:t>time-of-flight WB PET-MRI</a:t>
              </a:r>
            </a:p>
            <a:p>
              <a:pPr>
                <a:lnSpc>
                  <a:spcPct val="110000"/>
                </a:lnSpc>
              </a:pPr>
              <a:endParaRPr lang="en-US" sz="1200" dirty="0">
                <a:cs typeface="Arial" pitchFamily="34" charset="0"/>
              </a:endParaRPr>
            </a:p>
          </p:txBody>
        </p:sp>
        <p:sp>
          <p:nvSpPr>
            <p:cNvPr id="7189" name="Text Box 26"/>
            <p:cNvSpPr txBox="1">
              <a:spLocks noChangeArrowheads="1"/>
            </p:cNvSpPr>
            <p:nvPr/>
          </p:nvSpPr>
          <p:spPr bwMode="auto">
            <a:xfrm>
              <a:off x="8026401" y="3843211"/>
              <a:ext cx="2078567" cy="422275"/>
            </a:xfrm>
            <a:prstGeom prst="rect">
              <a:avLst/>
            </a:prstGeom>
            <a:noFill/>
            <a:ln w="9525">
              <a:noFill/>
              <a:miter lim="800000"/>
              <a:headEnd/>
              <a:tailEnd/>
            </a:ln>
          </p:spPr>
          <p:txBody>
            <a:bodyPr lIns="54000" anchor="b">
              <a:spAutoFit/>
            </a:bodyPr>
            <a:lstStyle/>
            <a:p>
              <a:pPr>
                <a:lnSpc>
                  <a:spcPct val="90000"/>
                </a:lnSpc>
              </a:pPr>
              <a:r>
                <a:rPr lang="en-US" sz="1200" b="1" dirty="0" err="1">
                  <a:cs typeface="Arial" pitchFamily="34" charset="0"/>
                </a:rPr>
                <a:t>Morfofunkcionalni</a:t>
              </a:r>
              <a:r>
                <a:rPr lang="en-US" sz="1200" b="1" dirty="0">
                  <a:cs typeface="Arial" pitchFamily="34" charset="0"/>
                </a:rPr>
                <a:t> </a:t>
              </a:r>
              <a:r>
                <a:rPr lang="en-US" sz="1200" b="1" dirty="0" err="1">
                  <a:cs typeface="Arial" pitchFamily="34" charset="0"/>
                </a:rPr>
                <a:t>imidžing</a:t>
              </a:r>
              <a:endParaRPr lang="en-US" sz="1200" b="1" dirty="0">
                <a:cs typeface="Arial" pitchFamily="34" charset="0"/>
              </a:endParaRPr>
            </a:p>
          </p:txBody>
        </p:sp>
        <p:pic>
          <p:nvPicPr>
            <p:cNvPr id="7190" name="Picture 27" descr="SH_MR_30873_10"/>
            <p:cNvPicPr>
              <a:picLocks noChangeAspect="1" noChangeArrowheads="1"/>
            </p:cNvPicPr>
            <p:nvPr/>
          </p:nvPicPr>
          <p:blipFill>
            <a:blip r:embed="rId3" cstate="print"/>
            <a:srcRect l="10304" t="17635" r="17781" b="37177"/>
            <a:stretch>
              <a:fillRect/>
            </a:stretch>
          </p:blipFill>
          <p:spPr bwMode="auto">
            <a:xfrm>
              <a:off x="8070851" y="2222501"/>
              <a:ext cx="1917700" cy="1158875"/>
            </a:xfrm>
            <a:prstGeom prst="rect">
              <a:avLst/>
            </a:prstGeom>
            <a:noFill/>
            <a:ln w="9525">
              <a:noFill/>
              <a:miter lim="800000"/>
              <a:headEnd/>
              <a:tailEnd/>
            </a:ln>
          </p:spPr>
        </p:pic>
        <p:sp>
          <p:nvSpPr>
            <p:cNvPr id="7192" name="Text Box 29"/>
            <p:cNvSpPr txBox="1">
              <a:spLocks noChangeArrowheads="1"/>
            </p:cNvSpPr>
            <p:nvPr/>
          </p:nvSpPr>
          <p:spPr bwMode="auto">
            <a:xfrm>
              <a:off x="182032" y="3424115"/>
              <a:ext cx="2336800" cy="498598"/>
            </a:xfrm>
            <a:prstGeom prst="rect">
              <a:avLst/>
            </a:prstGeom>
            <a:noFill/>
            <a:ln w="9525">
              <a:noFill/>
              <a:miter lim="800000"/>
              <a:headEnd/>
              <a:tailEnd/>
            </a:ln>
          </p:spPr>
          <p:txBody>
            <a:bodyPr lIns="54000" anchor="b">
              <a:spAutoFit/>
            </a:bodyPr>
            <a:lstStyle/>
            <a:p>
              <a:pPr>
                <a:lnSpc>
                  <a:spcPct val="110000"/>
                </a:lnSpc>
              </a:pPr>
              <a:r>
                <a:rPr lang="en-US" sz="1200" b="1" dirty="0" err="1" smtClean="0">
                  <a:solidFill>
                    <a:srgbClr val="FF6600"/>
                  </a:solidFill>
                  <a:cs typeface="Arial" pitchFamily="34" charset="0"/>
                </a:rPr>
                <a:t>Prvi</a:t>
              </a:r>
              <a:r>
                <a:rPr lang="en-US" sz="1200" dirty="0" smtClean="0">
                  <a:cs typeface="Arial" pitchFamily="34" charset="0"/>
                </a:rPr>
                <a:t> BGO</a:t>
              </a:r>
            </a:p>
            <a:p>
              <a:pPr>
                <a:lnSpc>
                  <a:spcPct val="110000"/>
                </a:lnSpc>
                <a:buFontTx/>
                <a:buNone/>
              </a:pPr>
              <a:r>
                <a:rPr lang="en-US" sz="1200" dirty="0" smtClean="0">
                  <a:cs typeface="Arial" pitchFamily="34" charset="0"/>
                </a:rPr>
                <a:t>PET </a:t>
              </a:r>
              <a:r>
                <a:rPr lang="en-US" sz="1200" dirty="0" err="1" smtClean="0">
                  <a:cs typeface="Arial" pitchFamily="34" charset="0"/>
                </a:rPr>
                <a:t>skener</a:t>
              </a:r>
              <a:endParaRPr lang="en-US" sz="1200" dirty="0">
                <a:cs typeface="Arial" pitchFamily="34" charset="0"/>
              </a:endParaRPr>
            </a:p>
          </p:txBody>
        </p:sp>
        <p:sp>
          <p:nvSpPr>
            <p:cNvPr id="7193" name="Text Box 30"/>
            <p:cNvSpPr txBox="1">
              <a:spLocks noChangeArrowheads="1"/>
            </p:cNvSpPr>
            <p:nvPr/>
          </p:nvSpPr>
          <p:spPr bwMode="auto">
            <a:xfrm>
              <a:off x="182032" y="4055574"/>
              <a:ext cx="1828800" cy="258532"/>
            </a:xfrm>
            <a:prstGeom prst="rect">
              <a:avLst/>
            </a:prstGeom>
            <a:noFill/>
            <a:ln w="9525">
              <a:noFill/>
              <a:miter lim="800000"/>
              <a:headEnd/>
              <a:tailEnd/>
            </a:ln>
          </p:spPr>
          <p:txBody>
            <a:bodyPr wrap="square" lIns="54000" anchor="b">
              <a:spAutoFit/>
            </a:bodyPr>
            <a:lstStyle/>
            <a:p>
              <a:pPr>
                <a:lnSpc>
                  <a:spcPct val="90000"/>
                </a:lnSpc>
              </a:pPr>
              <a:r>
                <a:rPr lang="sr-Latn-RS" sz="1200" b="1" dirty="0" smtClean="0">
                  <a:cs typeface="Arial" pitchFamily="34" charset="0"/>
                </a:rPr>
                <a:t>Metabolički</a:t>
              </a:r>
              <a:r>
                <a:rPr lang="en-US" sz="1200" b="1" dirty="0" smtClean="0">
                  <a:cs typeface="Arial" pitchFamily="34" charset="0"/>
                </a:rPr>
                <a:t> </a:t>
              </a:r>
              <a:r>
                <a:rPr lang="en-US" sz="1200" b="1" dirty="0" err="1" smtClean="0">
                  <a:cs typeface="Arial" pitchFamily="34" charset="0"/>
                </a:rPr>
                <a:t>imidžing</a:t>
              </a:r>
              <a:endParaRPr lang="en-US" sz="1200" b="1" dirty="0">
                <a:cs typeface="Arial" pitchFamily="34" charset="0"/>
              </a:endParaRPr>
            </a:p>
          </p:txBody>
        </p:sp>
        <p:sp>
          <p:nvSpPr>
            <p:cNvPr id="7194" name="Rectangle 31"/>
            <p:cNvSpPr>
              <a:spLocks noChangeArrowheads="1"/>
            </p:cNvSpPr>
            <p:nvPr/>
          </p:nvSpPr>
          <p:spPr bwMode="auto">
            <a:xfrm flipV="1">
              <a:off x="182032" y="4304157"/>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sz="1400" dirty="0">
                  <a:solidFill>
                    <a:schemeClr val="bg1"/>
                  </a:solidFill>
                  <a:effectLst>
                    <a:outerShdw blurRad="38100" dist="38100" dir="2700000" algn="tl">
                      <a:srgbClr val="000000">
                        <a:alpha val="43137"/>
                      </a:srgbClr>
                    </a:outerShdw>
                  </a:effectLst>
                  <a:latin typeface="+mn-lt"/>
                  <a:cs typeface="Arial" pitchFamily="34" charset="0"/>
                </a:rPr>
                <a:t>1978</a:t>
              </a:r>
            </a:p>
          </p:txBody>
        </p:sp>
        <p:pic>
          <p:nvPicPr>
            <p:cNvPr id="7195" name="Picture 32" descr="ECAT_EXACT_HR__PET_SCANNER_image_250569"/>
            <p:cNvPicPr>
              <a:picLocks noChangeAspect="1" noChangeArrowheads="1"/>
            </p:cNvPicPr>
            <p:nvPr/>
          </p:nvPicPr>
          <p:blipFill>
            <a:blip r:embed="rId4" cstate="print"/>
            <a:srcRect l="4883" t="8000" r="7335" b="35748"/>
            <a:stretch>
              <a:fillRect/>
            </a:stretch>
          </p:blipFill>
          <p:spPr bwMode="auto">
            <a:xfrm>
              <a:off x="215901" y="2209800"/>
              <a:ext cx="2025649" cy="1187450"/>
            </a:xfrm>
            <a:prstGeom prst="rect">
              <a:avLst/>
            </a:prstGeom>
            <a:noFill/>
            <a:ln w="9525">
              <a:noFill/>
              <a:miter lim="800000"/>
              <a:headEnd/>
              <a:tailEnd/>
            </a:ln>
          </p:spPr>
        </p:pic>
        <p:sp>
          <p:nvSpPr>
            <p:cNvPr id="7196" name="Line 37"/>
            <p:cNvSpPr>
              <a:spLocks noChangeShapeType="1"/>
            </p:cNvSpPr>
            <p:nvPr/>
          </p:nvSpPr>
          <p:spPr bwMode="auto">
            <a:xfrm>
              <a:off x="6102349" y="2222499"/>
              <a:ext cx="0" cy="2359152"/>
            </a:xfrm>
            <a:prstGeom prst="line">
              <a:avLst/>
            </a:prstGeom>
            <a:noFill/>
            <a:ln w="9525">
              <a:solidFill>
                <a:schemeClr val="tx1"/>
              </a:solidFill>
              <a:round/>
              <a:headEnd/>
              <a:tailEnd/>
            </a:ln>
          </p:spPr>
          <p:txBody>
            <a:bodyPr lIns="0" tIns="0"/>
            <a:lstStyle/>
            <a:p>
              <a:endParaRPr lang="en-US"/>
            </a:p>
          </p:txBody>
        </p:sp>
        <p:sp>
          <p:nvSpPr>
            <p:cNvPr id="7201" name="Line 42"/>
            <p:cNvSpPr>
              <a:spLocks noChangeShapeType="1"/>
            </p:cNvSpPr>
            <p:nvPr/>
          </p:nvSpPr>
          <p:spPr bwMode="auto">
            <a:xfrm flipH="1">
              <a:off x="167216" y="2212975"/>
              <a:ext cx="0" cy="2359152"/>
            </a:xfrm>
            <a:prstGeom prst="line">
              <a:avLst/>
            </a:prstGeom>
            <a:noFill/>
            <a:ln w="9525">
              <a:solidFill>
                <a:schemeClr val="tx1"/>
              </a:solidFill>
              <a:round/>
              <a:headEnd/>
              <a:tailEnd/>
            </a:ln>
          </p:spPr>
          <p:txBody>
            <a:bodyPr lIns="0" tIns="0"/>
            <a:lstStyle/>
            <a:p>
              <a:endParaRPr lang="en-US"/>
            </a:p>
          </p:txBody>
        </p:sp>
        <p:sp>
          <p:nvSpPr>
            <p:cNvPr id="7208" name="Rectangle 49"/>
            <p:cNvSpPr>
              <a:spLocks noChangeArrowheads="1"/>
            </p:cNvSpPr>
            <p:nvPr/>
          </p:nvSpPr>
          <p:spPr bwMode="auto">
            <a:xfrm flipH="1" flipV="1">
              <a:off x="4159249" y="429768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altLang="de-DE" sz="1400" dirty="0">
                  <a:solidFill>
                    <a:schemeClr val="bg1"/>
                  </a:solidFill>
                  <a:effectLst>
                    <a:outerShdw blurRad="38100" dist="38100" dir="2700000" algn="tl">
                      <a:srgbClr val="000000">
                        <a:alpha val="43137"/>
                      </a:srgbClr>
                    </a:outerShdw>
                  </a:effectLst>
                  <a:latin typeface="+mn-lt"/>
                  <a:cs typeface="Arial" pitchFamily="34" charset="0"/>
                </a:rPr>
                <a:t>2003</a:t>
              </a:r>
              <a:endParaRPr lang="en-US" sz="1400" dirty="0">
                <a:solidFill>
                  <a:schemeClr val="bg1"/>
                </a:solidFill>
                <a:effectLst>
                  <a:outerShdw blurRad="38100" dist="38100" dir="2700000" algn="tl">
                    <a:srgbClr val="000000">
                      <a:alpha val="43137"/>
                    </a:srgbClr>
                  </a:outerShdw>
                </a:effectLst>
                <a:latin typeface="+mn-lt"/>
                <a:cs typeface="Arial" pitchFamily="34" charset="0"/>
              </a:endParaRPr>
            </a:p>
          </p:txBody>
        </p:sp>
        <p:sp>
          <p:nvSpPr>
            <p:cNvPr id="7209" name="Text Box 50"/>
            <p:cNvSpPr txBox="1">
              <a:spLocks noChangeArrowheads="1"/>
            </p:cNvSpPr>
            <p:nvPr/>
          </p:nvSpPr>
          <p:spPr bwMode="auto">
            <a:xfrm>
              <a:off x="4171950" y="3387726"/>
              <a:ext cx="1960033" cy="498475"/>
            </a:xfrm>
            <a:prstGeom prst="rect">
              <a:avLst/>
            </a:prstGeom>
            <a:noFill/>
            <a:ln w="9525">
              <a:noFill/>
              <a:miter lim="800000"/>
              <a:headEnd/>
              <a:tailEnd/>
            </a:ln>
          </p:spPr>
          <p:txBody>
            <a:bodyPr lIns="54000" anchor="b">
              <a:spAutoFit/>
            </a:bodyPr>
            <a:lstStyle/>
            <a:p>
              <a:pPr>
                <a:lnSpc>
                  <a:spcPct val="110000"/>
                </a:lnSpc>
              </a:pPr>
              <a:r>
                <a:rPr lang="en-US" sz="1200" b="1" dirty="0" err="1">
                  <a:solidFill>
                    <a:srgbClr val="FF6600"/>
                  </a:solidFill>
                  <a:cs typeface="Arial" pitchFamily="34" charset="0"/>
                </a:rPr>
                <a:t>Prvi</a:t>
              </a:r>
              <a:r>
                <a:rPr lang="en-US" sz="1200" b="1" dirty="0">
                  <a:solidFill>
                    <a:srgbClr val="336699"/>
                  </a:solidFill>
                  <a:cs typeface="Arial" pitchFamily="34" charset="0"/>
                </a:rPr>
                <a:t> </a:t>
              </a:r>
              <a:r>
                <a:rPr lang="en-US" sz="1200" dirty="0">
                  <a:cs typeface="Arial" pitchFamily="34" charset="0"/>
                </a:rPr>
                <a:t>SPECT/CT </a:t>
              </a:r>
              <a:r>
                <a:rPr lang="en-US" sz="1200" dirty="0" err="1">
                  <a:cs typeface="Arial" pitchFamily="34" charset="0"/>
                </a:rPr>
                <a:t>hibridni</a:t>
              </a:r>
              <a:r>
                <a:rPr lang="en-US" sz="1200" dirty="0">
                  <a:cs typeface="Arial" pitchFamily="34" charset="0"/>
                </a:rPr>
                <a:t> </a:t>
              </a:r>
              <a:r>
                <a:rPr lang="en-US" sz="1200" dirty="0" err="1">
                  <a:cs typeface="Arial" pitchFamily="34" charset="0"/>
                </a:rPr>
                <a:t>sistem</a:t>
              </a:r>
              <a:endParaRPr lang="en-US" sz="1200" dirty="0">
                <a:cs typeface="Arial" pitchFamily="34" charset="0"/>
              </a:endParaRPr>
            </a:p>
          </p:txBody>
        </p:sp>
        <p:sp>
          <p:nvSpPr>
            <p:cNvPr id="7210" name="Text Box 51"/>
            <p:cNvSpPr txBox="1">
              <a:spLocks noChangeArrowheads="1"/>
            </p:cNvSpPr>
            <p:nvPr/>
          </p:nvSpPr>
          <p:spPr bwMode="auto">
            <a:xfrm>
              <a:off x="4070350" y="3886201"/>
              <a:ext cx="2072217" cy="422275"/>
            </a:xfrm>
            <a:prstGeom prst="rect">
              <a:avLst/>
            </a:prstGeom>
            <a:noFill/>
            <a:ln w="9525">
              <a:noFill/>
              <a:miter lim="800000"/>
              <a:headEnd/>
              <a:tailEnd/>
            </a:ln>
          </p:spPr>
          <p:txBody>
            <a:bodyPr lIns="54000" anchor="b">
              <a:spAutoFit/>
            </a:bodyPr>
            <a:lstStyle/>
            <a:p>
              <a:pPr>
                <a:lnSpc>
                  <a:spcPct val="90000"/>
                </a:lnSpc>
              </a:pPr>
              <a:r>
                <a:rPr lang="en-US" sz="1200" b="1" dirty="0" err="1">
                  <a:cs typeface="Arial" pitchFamily="34" charset="0"/>
                </a:rPr>
                <a:t>Morfofunkcionalni</a:t>
              </a:r>
              <a:r>
                <a:rPr lang="en-US" sz="1200" b="1" dirty="0">
                  <a:cs typeface="Arial" pitchFamily="34" charset="0"/>
                </a:rPr>
                <a:t> </a:t>
              </a:r>
              <a:r>
                <a:rPr lang="en-US" sz="1200" b="1" dirty="0" err="1">
                  <a:cs typeface="Arial" pitchFamily="34" charset="0"/>
                </a:rPr>
                <a:t>imidžing</a:t>
              </a:r>
              <a:endParaRPr lang="en-US" sz="1200" b="1" dirty="0">
                <a:cs typeface="Arial" pitchFamily="34" charset="0"/>
              </a:endParaRPr>
            </a:p>
          </p:txBody>
        </p:sp>
        <p:pic>
          <p:nvPicPr>
            <p:cNvPr id="7211" name="Picture 52" descr="sm11937_NM_04_A"/>
            <p:cNvPicPr>
              <a:picLocks noChangeAspect="1" noChangeArrowheads="1"/>
            </p:cNvPicPr>
            <p:nvPr/>
          </p:nvPicPr>
          <p:blipFill>
            <a:blip r:embed="rId5" cstate="print"/>
            <a:srcRect l="7739" t="15208" r="37968" b="11874"/>
            <a:stretch>
              <a:fillRect/>
            </a:stretch>
          </p:blipFill>
          <p:spPr bwMode="auto">
            <a:xfrm>
              <a:off x="4176183" y="2212976"/>
              <a:ext cx="1926167" cy="1177925"/>
            </a:xfrm>
            <a:prstGeom prst="rect">
              <a:avLst/>
            </a:prstGeom>
            <a:noFill/>
            <a:ln w="9525">
              <a:noFill/>
              <a:miter lim="800000"/>
              <a:headEnd/>
              <a:tailEnd/>
            </a:ln>
          </p:spPr>
        </p:pic>
        <p:sp>
          <p:nvSpPr>
            <p:cNvPr id="7222" name="Line 63"/>
            <p:cNvSpPr>
              <a:spLocks noChangeShapeType="1"/>
            </p:cNvSpPr>
            <p:nvPr/>
          </p:nvSpPr>
          <p:spPr bwMode="auto">
            <a:xfrm>
              <a:off x="4161365" y="2214563"/>
              <a:ext cx="0" cy="2359152"/>
            </a:xfrm>
            <a:prstGeom prst="line">
              <a:avLst/>
            </a:prstGeom>
            <a:noFill/>
            <a:ln w="9525">
              <a:solidFill>
                <a:schemeClr val="tx1"/>
              </a:solidFill>
              <a:round/>
              <a:headEnd/>
              <a:tailEnd/>
            </a:ln>
          </p:spPr>
          <p:txBody>
            <a:bodyPr lIns="0" tIns="0"/>
            <a:lstStyle/>
            <a:p>
              <a:endParaRPr lang="en-US"/>
            </a:p>
          </p:txBody>
        </p:sp>
        <p:sp>
          <p:nvSpPr>
            <p:cNvPr id="7223" name="Line 64"/>
            <p:cNvSpPr>
              <a:spLocks noChangeShapeType="1"/>
            </p:cNvSpPr>
            <p:nvPr/>
          </p:nvSpPr>
          <p:spPr bwMode="auto">
            <a:xfrm flipH="1">
              <a:off x="8079316" y="2227263"/>
              <a:ext cx="0" cy="2359152"/>
            </a:xfrm>
            <a:prstGeom prst="line">
              <a:avLst/>
            </a:prstGeom>
            <a:noFill/>
            <a:ln w="9525">
              <a:solidFill>
                <a:schemeClr val="tx1"/>
              </a:solidFill>
              <a:round/>
              <a:headEnd/>
              <a:tailEnd/>
            </a:ln>
          </p:spPr>
          <p:txBody>
            <a:bodyPr lIns="0" tIns="0"/>
            <a:lstStyle/>
            <a:p>
              <a:endParaRPr lang="en-US"/>
            </a:p>
          </p:txBody>
        </p:sp>
        <p:sp>
          <p:nvSpPr>
            <p:cNvPr id="7224" name="Line 65"/>
            <p:cNvSpPr>
              <a:spLocks noChangeShapeType="1"/>
            </p:cNvSpPr>
            <p:nvPr/>
          </p:nvSpPr>
          <p:spPr bwMode="auto">
            <a:xfrm>
              <a:off x="2129365" y="2217738"/>
              <a:ext cx="0" cy="2359152"/>
            </a:xfrm>
            <a:prstGeom prst="line">
              <a:avLst/>
            </a:prstGeom>
            <a:noFill/>
            <a:ln w="9525">
              <a:solidFill>
                <a:schemeClr val="tx1"/>
              </a:solidFill>
              <a:round/>
              <a:headEnd/>
              <a:tailEnd/>
            </a:ln>
          </p:spPr>
          <p:txBody>
            <a:bodyPr lIns="0" tIns="0"/>
            <a:lstStyle/>
            <a:p>
              <a:endParaRPr lang="en-US"/>
            </a:p>
          </p:txBody>
        </p:sp>
        <p:sp>
          <p:nvSpPr>
            <p:cNvPr id="7226" name="Rectangle 67"/>
            <p:cNvSpPr>
              <a:spLocks noChangeArrowheads="1"/>
            </p:cNvSpPr>
            <p:nvPr/>
          </p:nvSpPr>
          <p:spPr bwMode="auto">
            <a:xfrm>
              <a:off x="175683" y="4959350"/>
              <a:ext cx="11819467" cy="82550"/>
            </a:xfrm>
            <a:prstGeom prst="rect">
              <a:avLst/>
            </a:prstGeom>
            <a:solidFill>
              <a:schemeClr val="bg1"/>
            </a:solidFill>
            <a:ln w="9525">
              <a:noFill/>
              <a:miter lim="800000"/>
              <a:headEnd/>
              <a:tailEnd/>
            </a:ln>
          </p:spPr>
          <p:txBody>
            <a:bodyPr wrap="none" anchor="ctr"/>
            <a:lstStyle/>
            <a:p>
              <a:endParaRPr lang="en-US"/>
            </a:p>
          </p:txBody>
        </p:sp>
        <p:sp>
          <p:nvSpPr>
            <p:cNvPr id="7232" name="Rectangle 14"/>
            <p:cNvSpPr>
              <a:spLocks noChangeArrowheads="1"/>
            </p:cNvSpPr>
            <p:nvPr/>
          </p:nvSpPr>
          <p:spPr bwMode="auto">
            <a:xfrm flipH="1" flipV="1">
              <a:off x="2051472" y="430892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sz="1400" dirty="0">
                  <a:solidFill>
                    <a:schemeClr val="bg1"/>
                  </a:solidFill>
                  <a:effectLst>
                    <a:outerShdw blurRad="38100" dist="38100" dir="2700000" algn="tl">
                      <a:srgbClr val="000000">
                        <a:alpha val="43137"/>
                      </a:srgbClr>
                    </a:outerShdw>
                  </a:effectLst>
                  <a:latin typeface="+mn-lt"/>
                  <a:cs typeface="Arial" pitchFamily="34" charset="0"/>
                </a:rPr>
                <a:t>1998</a:t>
              </a:r>
            </a:p>
          </p:txBody>
        </p:sp>
        <p:sp>
          <p:nvSpPr>
            <p:cNvPr id="7234" name="Text Box 25"/>
            <p:cNvSpPr txBox="1">
              <a:spLocks noChangeArrowheads="1"/>
            </p:cNvSpPr>
            <p:nvPr/>
          </p:nvSpPr>
          <p:spPr bwMode="auto">
            <a:xfrm>
              <a:off x="10104967" y="3362325"/>
              <a:ext cx="1991783" cy="685800"/>
            </a:xfrm>
            <a:prstGeom prst="rect">
              <a:avLst/>
            </a:prstGeom>
            <a:noFill/>
            <a:ln w="9525">
              <a:noFill/>
              <a:miter lim="800000"/>
              <a:headEnd/>
              <a:tailEnd/>
            </a:ln>
          </p:spPr>
          <p:txBody>
            <a:bodyPr lIns="54000" anchor="b">
              <a:spAutoFit/>
            </a:bodyPr>
            <a:lstStyle/>
            <a:p>
              <a:pPr>
                <a:lnSpc>
                  <a:spcPct val="110000"/>
                </a:lnSpc>
              </a:pPr>
              <a:r>
                <a:rPr lang="en-US" sz="1200" b="1" dirty="0" err="1">
                  <a:solidFill>
                    <a:srgbClr val="FF6600"/>
                  </a:solidFill>
                  <a:cs typeface="Arial" pitchFamily="34" charset="0"/>
                </a:rPr>
                <a:t>Prvi</a:t>
              </a:r>
              <a:r>
                <a:rPr lang="en-US" sz="1200" b="1" dirty="0">
                  <a:solidFill>
                    <a:srgbClr val="FF6600"/>
                  </a:solidFill>
                  <a:cs typeface="Arial" pitchFamily="34" charset="0"/>
                </a:rPr>
                <a:t> </a:t>
              </a:r>
              <a:r>
                <a:rPr lang="en-US" sz="1200" dirty="0"/>
                <a:t>All-in-one </a:t>
              </a:r>
              <a:r>
                <a:rPr lang="en-US" sz="1100" dirty="0" err="1"/>
                <a:t>SPECT</a:t>
              </a:r>
              <a:r>
                <a:rPr lang="en-US" sz="1100" dirty="0"/>
                <a:t>/PET/CT/MRI</a:t>
              </a:r>
            </a:p>
            <a:p>
              <a:pPr>
                <a:lnSpc>
                  <a:spcPct val="110000"/>
                </a:lnSpc>
              </a:pPr>
              <a:endParaRPr lang="en-US" sz="1200" dirty="0">
                <a:cs typeface="Arial" pitchFamily="34" charset="0"/>
              </a:endParaRPr>
            </a:p>
          </p:txBody>
        </p:sp>
        <p:sp>
          <p:nvSpPr>
            <p:cNvPr id="7235" name="Text Box 26"/>
            <p:cNvSpPr txBox="1">
              <a:spLocks noChangeArrowheads="1"/>
            </p:cNvSpPr>
            <p:nvPr/>
          </p:nvSpPr>
          <p:spPr bwMode="auto">
            <a:xfrm>
              <a:off x="10189634" y="3865563"/>
              <a:ext cx="2002367" cy="425450"/>
            </a:xfrm>
            <a:prstGeom prst="rect">
              <a:avLst/>
            </a:prstGeom>
            <a:noFill/>
            <a:ln w="9525">
              <a:noFill/>
              <a:miter lim="800000"/>
              <a:headEnd/>
              <a:tailEnd/>
            </a:ln>
          </p:spPr>
          <p:txBody>
            <a:bodyPr lIns="54000" anchor="b">
              <a:spAutoFit/>
            </a:bodyPr>
            <a:lstStyle/>
            <a:p>
              <a:pPr>
                <a:lnSpc>
                  <a:spcPct val="90000"/>
                </a:lnSpc>
              </a:pPr>
              <a:r>
                <a:rPr lang="en-US" sz="1200" b="1" dirty="0" err="1"/>
                <a:t>Lu</a:t>
              </a:r>
              <a:r>
                <a:rPr lang="en-US" sz="1200" b="1" baseline="-25000" dirty="0" err="1"/>
                <a:t>1.8</a:t>
              </a:r>
              <a:r>
                <a:rPr lang="en-US" sz="1200" b="1" dirty="0" err="1"/>
                <a:t>Gd</a:t>
              </a:r>
              <a:r>
                <a:rPr lang="en-US" sz="1200" b="1" baseline="-25000" dirty="0" err="1"/>
                <a:t>0.2</a:t>
              </a:r>
              <a:r>
                <a:rPr lang="en-US" sz="1200" b="1" dirty="0" err="1"/>
                <a:t>SiO</a:t>
              </a:r>
              <a:r>
                <a:rPr lang="en-US" sz="1200" b="1" baseline="-25000" dirty="0" err="1"/>
                <a:t>5</a:t>
              </a:r>
              <a:r>
                <a:rPr lang="en-US" sz="1200" b="1" dirty="0"/>
                <a:t> (</a:t>
              </a:r>
              <a:r>
                <a:rPr lang="en-US" sz="1200" b="1" dirty="0" err="1"/>
                <a:t>Ce</a:t>
              </a:r>
              <a:r>
                <a:rPr lang="en-US" sz="1200" b="1" dirty="0"/>
                <a:t>) </a:t>
              </a:r>
              <a:r>
                <a:rPr lang="en-US" sz="1200" b="1" dirty="0" err="1"/>
                <a:t>detektor</a:t>
              </a:r>
              <a:endParaRPr lang="en-US" sz="1200" b="1" dirty="0">
                <a:cs typeface="Arial" pitchFamily="34" charset="0"/>
              </a:endParaRPr>
            </a:p>
          </p:txBody>
        </p:sp>
        <p:sp>
          <p:nvSpPr>
            <p:cNvPr id="7236" name="Rectangle 24"/>
            <p:cNvSpPr>
              <a:spLocks noChangeArrowheads="1"/>
            </p:cNvSpPr>
            <p:nvPr/>
          </p:nvSpPr>
          <p:spPr bwMode="auto">
            <a:xfrm flipH="1" flipV="1">
              <a:off x="10058400" y="429768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altLang="de-DE" sz="1400" dirty="0">
                  <a:solidFill>
                    <a:schemeClr val="bg1"/>
                  </a:solidFill>
                  <a:effectLst>
                    <a:outerShdw blurRad="38100" dist="38100" dir="2700000" algn="tl">
                      <a:srgbClr val="000000">
                        <a:alpha val="43137"/>
                      </a:srgbClr>
                    </a:outerShdw>
                  </a:effectLst>
                  <a:latin typeface="+mn-lt"/>
                  <a:cs typeface="Arial" pitchFamily="34" charset="0"/>
                </a:rPr>
                <a:t>20</a:t>
              </a:r>
              <a:r>
                <a:rPr lang="de-DE" altLang="de-DE" sz="1400" dirty="0" smtClean="0">
                  <a:solidFill>
                    <a:schemeClr val="bg1"/>
                  </a:solidFill>
                  <a:effectLst>
                    <a:outerShdw blurRad="38100" dist="38100" dir="2700000" algn="tl">
                      <a:srgbClr val="000000">
                        <a:alpha val="43137"/>
                      </a:srgbClr>
                    </a:outerShdw>
                  </a:effectLst>
                  <a:latin typeface="+mn-lt"/>
                  <a:cs typeface="Arial" pitchFamily="34" charset="0"/>
                </a:rPr>
                <a:t>1</a:t>
              </a:r>
              <a:r>
                <a:rPr lang="sr-Latn-RS" altLang="de-DE" sz="1400" dirty="0" smtClean="0">
                  <a:solidFill>
                    <a:schemeClr val="bg1"/>
                  </a:solidFill>
                  <a:effectLst>
                    <a:outerShdw blurRad="38100" dist="38100" dir="2700000" algn="tl">
                      <a:srgbClr val="000000">
                        <a:alpha val="43137"/>
                      </a:srgbClr>
                    </a:outerShdw>
                  </a:effectLst>
                  <a:latin typeface="+mn-lt"/>
                  <a:cs typeface="Arial" pitchFamily="34" charset="0"/>
                </a:rPr>
                <a:t>3</a:t>
              </a:r>
              <a:endParaRPr lang="en-US" sz="1400" dirty="0">
                <a:solidFill>
                  <a:schemeClr val="bg1"/>
                </a:solidFill>
                <a:effectLst>
                  <a:outerShdw blurRad="38100" dist="38100" dir="2700000" algn="tl">
                    <a:srgbClr val="000000">
                      <a:alpha val="43137"/>
                    </a:srgbClr>
                  </a:outerShdw>
                </a:effectLst>
                <a:latin typeface="+mn-lt"/>
                <a:cs typeface="Arial" pitchFamily="34" charset="0"/>
              </a:endParaRPr>
            </a:p>
          </p:txBody>
        </p:sp>
        <p:pic>
          <p:nvPicPr>
            <p:cNvPr id="68" name="Picture 5" descr="C:\Users\VLADA\Desktop\Untitled-1.jpg"/>
            <p:cNvPicPr>
              <a:picLocks noChangeAspect="1" noChangeArrowheads="1"/>
            </p:cNvPicPr>
            <p:nvPr/>
          </p:nvPicPr>
          <p:blipFill>
            <a:blip r:embed="rId6" cstate="print"/>
            <a:srcRect r="48642"/>
            <a:stretch>
              <a:fillRect/>
            </a:stretch>
          </p:blipFill>
          <p:spPr bwMode="auto">
            <a:xfrm>
              <a:off x="10160000" y="2219325"/>
              <a:ext cx="1625600" cy="1137920"/>
            </a:xfrm>
            <a:prstGeom prst="rect">
              <a:avLst/>
            </a:prstGeom>
            <a:noFill/>
          </p:spPr>
        </p:pic>
        <p:sp>
          <p:nvSpPr>
            <p:cNvPr id="71" name="Text Box 7"/>
            <p:cNvSpPr txBox="1">
              <a:spLocks noChangeArrowheads="1"/>
            </p:cNvSpPr>
            <p:nvPr/>
          </p:nvSpPr>
          <p:spPr bwMode="auto">
            <a:xfrm>
              <a:off x="6096001" y="3863848"/>
              <a:ext cx="2131484" cy="425450"/>
            </a:xfrm>
            <a:prstGeom prst="rect">
              <a:avLst/>
            </a:prstGeom>
            <a:noFill/>
            <a:ln w="9525">
              <a:noFill/>
              <a:miter lim="800000"/>
              <a:headEnd/>
              <a:tailEnd/>
            </a:ln>
          </p:spPr>
          <p:txBody>
            <a:bodyPr lIns="54000" anchor="b">
              <a:spAutoFit/>
            </a:bodyPr>
            <a:lstStyle/>
            <a:p>
              <a:pPr>
                <a:lnSpc>
                  <a:spcPct val="90000"/>
                </a:lnSpc>
              </a:pPr>
              <a:r>
                <a:rPr lang="en-US" sz="1200" b="1" dirty="0" err="1">
                  <a:cs typeface="Arial" pitchFamily="34" charset="0"/>
                </a:rPr>
                <a:t>Morfofunkcionalni</a:t>
              </a:r>
              <a:r>
                <a:rPr lang="en-US" sz="1200" b="1" dirty="0">
                  <a:cs typeface="Arial" pitchFamily="34" charset="0"/>
                </a:rPr>
                <a:t> </a:t>
              </a:r>
              <a:r>
                <a:rPr lang="en-US" sz="1200" b="1" dirty="0" err="1">
                  <a:cs typeface="Arial" pitchFamily="34" charset="0"/>
                </a:rPr>
                <a:t>imidžing</a:t>
              </a:r>
              <a:endParaRPr lang="en-US" sz="1200" b="1" dirty="0">
                <a:cs typeface="Arial" pitchFamily="34" charset="0"/>
              </a:endParaRPr>
            </a:p>
          </p:txBody>
        </p:sp>
        <p:pic>
          <p:nvPicPr>
            <p:cNvPr id="133122" name="Picture 2" descr="http://www.healthcare.siemens.com/siemens_hwem-hwem_ssxa_websites-context-root/wcm/idc/groups/public/@global/@imaging/@mri/documents/image/mdaw/mtmy/~edisp/mri-biograph-mediaviewer_07-00084163/~renditions/mri-biograph-mediaviewer_07-00084163~10.jpg"/>
            <p:cNvPicPr>
              <a:picLocks noChangeAspect="1" noChangeArrowheads="1"/>
            </p:cNvPicPr>
            <p:nvPr/>
          </p:nvPicPr>
          <p:blipFill>
            <a:blip r:embed="rId7" cstate="print"/>
            <a:srcRect/>
            <a:stretch>
              <a:fillRect/>
            </a:stretch>
          </p:blipFill>
          <p:spPr bwMode="auto">
            <a:xfrm>
              <a:off x="6096000" y="2219325"/>
              <a:ext cx="1930400" cy="1143000"/>
            </a:xfrm>
            <a:prstGeom prst="rect">
              <a:avLst/>
            </a:prstGeom>
            <a:noFill/>
          </p:spPr>
        </p:pic>
        <p:sp>
          <p:nvSpPr>
            <p:cNvPr id="74" name="Right Arrow 73"/>
            <p:cNvSpPr/>
            <p:nvPr/>
          </p:nvSpPr>
          <p:spPr>
            <a:xfrm>
              <a:off x="203200" y="4648200"/>
              <a:ext cx="119888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CS"/>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1965326" y="206400"/>
            <a:ext cx="8229600" cy="708001"/>
          </a:xfrm>
        </p:spPr>
        <p:txBody>
          <a:bodyPr/>
          <a:lstStyle/>
          <a:p>
            <a:pPr algn="ctr">
              <a:defRPr/>
            </a:pPr>
            <a:r>
              <a:rPr lang="sr-Cyrl-RS" sz="3600" b="1" dirty="0" smtClean="0">
                <a:solidFill>
                  <a:schemeClr val="tx1"/>
                </a:solidFill>
              </a:rPr>
              <a:t>Подела</a:t>
            </a:r>
            <a:r>
              <a:rPr lang="sr-Latn-CS" sz="3600" b="1" dirty="0" smtClean="0">
                <a:solidFill>
                  <a:schemeClr val="tx1"/>
                </a:solidFill>
              </a:rPr>
              <a:t> </a:t>
            </a:r>
            <a:r>
              <a:rPr lang="sr-Cyrl-RS" sz="3600" b="1" dirty="0" smtClean="0">
                <a:solidFill>
                  <a:schemeClr val="tx1"/>
                </a:solidFill>
              </a:rPr>
              <a:t>детектора (бројача)</a:t>
            </a:r>
            <a:endParaRPr lang="en-US" sz="3600" b="1" dirty="0">
              <a:solidFill>
                <a:schemeClr val="tx1"/>
              </a:solidFill>
            </a:endParaRPr>
          </a:p>
        </p:txBody>
      </p:sp>
      <p:sp>
        <p:nvSpPr>
          <p:cNvPr id="7" name="Rectangle 3"/>
          <p:cNvSpPr txBox="1">
            <a:spLocks noChangeArrowheads="1"/>
          </p:cNvSpPr>
          <p:nvPr/>
        </p:nvSpPr>
        <p:spPr bwMode="auto">
          <a:xfrm>
            <a:off x="545910" y="1411289"/>
            <a:ext cx="11409529" cy="4910137"/>
          </a:xfrm>
          <a:prstGeom prst="rect">
            <a:avLst/>
          </a:prstGeom>
          <a:noFill/>
          <a:ln w="9525">
            <a:noFill/>
            <a:miter lim="800000"/>
            <a:headEnd/>
            <a:tailEnd/>
          </a:ln>
          <a:effectLst/>
        </p:spPr>
        <p:txBody>
          <a:bodyPr/>
          <a:lstStyle/>
          <a:p>
            <a:pPr marL="342900" indent="-342900" eaLnBrk="0" hangingPunct="0">
              <a:lnSpc>
                <a:spcPct val="90000"/>
              </a:lnSpc>
              <a:spcBef>
                <a:spcPct val="20000"/>
              </a:spcBef>
              <a:buClr>
                <a:schemeClr val="hlink"/>
              </a:buClr>
              <a:buSzPct val="90000"/>
              <a:defRPr/>
            </a:pPr>
            <a:r>
              <a:rPr lang="sr-Cyrl-RS" sz="2400" kern="0" dirty="0">
                <a:latin typeface="+mn-lt"/>
                <a:cs typeface="+mn-cs"/>
              </a:rPr>
              <a:t>Има</a:t>
            </a:r>
            <a:r>
              <a:rPr lang="sr-Latn-RS" sz="2400" kern="0" dirty="0">
                <a:latin typeface="+mn-lt"/>
                <a:cs typeface="+mn-cs"/>
              </a:rPr>
              <a:t> </a:t>
            </a:r>
            <a:r>
              <a:rPr lang="sr-Cyrl-RS" sz="2400" kern="0" dirty="0">
                <a:latin typeface="+mn-lt"/>
                <a:cs typeface="+mn-cs"/>
              </a:rPr>
              <a:t>више</a:t>
            </a:r>
            <a:r>
              <a:rPr lang="sr-Latn-CS" sz="2400" kern="0" dirty="0">
                <a:latin typeface="+mn-lt"/>
                <a:cs typeface="+mn-cs"/>
              </a:rPr>
              <a:t> </a:t>
            </a:r>
            <a:r>
              <a:rPr lang="sr-Cyrl-RS" sz="2400" kern="0" dirty="0">
                <a:latin typeface="+mn-lt"/>
                <a:cs typeface="+mn-cs"/>
              </a:rPr>
              <a:t>разних</a:t>
            </a:r>
            <a:r>
              <a:rPr lang="sr-Latn-CS" sz="2400" kern="0" dirty="0">
                <a:latin typeface="+mn-lt"/>
                <a:cs typeface="+mn-cs"/>
              </a:rPr>
              <a:t> </a:t>
            </a:r>
            <a:r>
              <a:rPr lang="sr-Cyrl-RS" sz="2400" kern="0" dirty="0" smtClean="0">
                <a:latin typeface="+mn-lt"/>
                <a:cs typeface="+mn-cs"/>
              </a:rPr>
              <a:t>подела</a:t>
            </a:r>
            <a:endParaRPr lang="sr-Latn-CS" sz="2400" kern="0" dirty="0">
              <a:latin typeface="+mn-lt"/>
              <a:cs typeface="+mn-cs"/>
            </a:endParaRPr>
          </a:p>
          <a:p>
            <a:pPr marL="342900" indent="-342900" eaLnBrk="0" hangingPunct="0">
              <a:lnSpc>
                <a:spcPct val="90000"/>
              </a:lnSpc>
              <a:spcBef>
                <a:spcPct val="20000"/>
              </a:spcBef>
              <a:buClr>
                <a:schemeClr val="hlink"/>
              </a:buClr>
              <a:buSzPct val="90000"/>
              <a:buBlip>
                <a:blip r:embed="rId2"/>
              </a:buBlip>
              <a:defRPr/>
            </a:pPr>
            <a:r>
              <a:rPr lang="sr-Cyrl-RS" sz="2400" b="1" kern="0" dirty="0">
                <a:latin typeface="+mn-lt"/>
                <a:cs typeface="+mn-cs"/>
              </a:rPr>
              <a:t>Активни</a:t>
            </a:r>
            <a:r>
              <a:rPr lang="sr-Latn-CS" sz="2400" b="1" kern="0" dirty="0">
                <a:latin typeface="+mn-lt"/>
                <a:cs typeface="+mn-cs"/>
              </a:rPr>
              <a:t> </a:t>
            </a:r>
            <a:r>
              <a:rPr lang="sr-Cyrl-RS" sz="2400" kern="0" dirty="0">
                <a:latin typeface="+mn-lt"/>
                <a:cs typeface="+mn-cs"/>
              </a:rPr>
              <a:t>детектори</a:t>
            </a:r>
          </a:p>
          <a:p>
            <a:pPr marL="342900" indent="-342900" eaLnBrk="0" hangingPunct="0">
              <a:lnSpc>
                <a:spcPct val="90000"/>
              </a:lnSpc>
              <a:spcBef>
                <a:spcPct val="20000"/>
              </a:spcBef>
              <a:buClr>
                <a:schemeClr val="hlink"/>
              </a:buClr>
              <a:buSzPct val="90000"/>
              <a:defRPr/>
            </a:pPr>
            <a:r>
              <a:rPr lang="sr-Cyrl-RS" sz="2400" kern="0" dirty="0">
                <a:latin typeface="+mn-lt"/>
                <a:cs typeface="+mn-cs"/>
              </a:rPr>
              <a:t>	Користе</a:t>
            </a:r>
            <a:r>
              <a:rPr lang="sr-Latn-CS" sz="2400" kern="0" dirty="0">
                <a:latin typeface="+mn-lt"/>
                <a:cs typeface="+mn-cs"/>
              </a:rPr>
              <a:t> </a:t>
            </a:r>
            <a:r>
              <a:rPr lang="sr-Cyrl-RS" sz="2400" kern="0" dirty="0">
                <a:latin typeface="+mn-lt"/>
                <a:cs typeface="+mn-cs"/>
              </a:rPr>
              <a:t>изворе</a:t>
            </a:r>
            <a:r>
              <a:rPr lang="sr-Latn-CS" sz="2400" kern="0" dirty="0">
                <a:latin typeface="+mn-lt"/>
                <a:cs typeface="+mn-cs"/>
              </a:rPr>
              <a:t> </a:t>
            </a:r>
            <a:r>
              <a:rPr lang="sr-Cyrl-RS" sz="2400" kern="0" dirty="0">
                <a:latin typeface="+mn-lt"/>
                <a:cs typeface="+mn-cs"/>
              </a:rPr>
              <a:t>напајања</a:t>
            </a:r>
            <a:r>
              <a:rPr lang="sr-Latn-CS" sz="2400" kern="0" dirty="0">
                <a:latin typeface="+mn-lt"/>
                <a:cs typeface="+mn-cs"/>
              </a:rPr>
              <a:t> </a:t>
            </a:r>
            <a:r>
              <a:rPr lang="sr-Cyrl-RS" sz="2400" kern="0" dirty="0">
                <a:latin typeface="+mn-lt"/>
                <a:cs typeface="+mn-cs"/>
              </a:rPr>
              <a:t>да би функционисали</a:t>
            </a:r>
          </a:p>
          <a:p>
            <a:pPr marL="342900" indent="-342900" eaLnBrk="0" hangingPunct="0">
              <a:lnSpc>
                <a:spcPct val="90000"/>
              </a:lnSpc>
              <a:spcBef>
                <a:spcPct val="20000"/>
              </a:spcBef>
              <a:buClr>
                <a:schemeClr val="hlink"/>
              </a:buClr>
              <a:buSzPct val="90000"/>
              <a:defRPr/>
            </a:pPr>
            <a:r>
              <a:rPr lang="sr-Cyrl-RS" sz="2400" kern="0" dirty="0">
                <a:latin typeface="+mn-lt"/>
                <a:cs typeface="+mn-cs"/>
              </a:rPr>
              <a:t>	</a:t>
            </a:r>
            <a:r>
              <a:rPr lang="sr-Latn-CS" sz="2400" kern="0" dirty="0">
                <a:latin typeface="+mn-lt"/>
                <a:cs typeface="+mn-cs"/>
              </a:rPr>
              <a:t>(</a:t>
            </a:r>
            <a:r>
              <a:rPr lang="en-US" sz="2400" kern="0" dirty="0">
                <a:latin typeface="+mn-lt"/>
                <a:cs typeface="+mn-cs"/>
              </a:rPr>
              <a:t>G</a:t>
            </a:r>
            <a:r>
              <a:rPr lang="sr-Latn-CS" sz="2400" kern="0" dirty="0">
                <a:latin typeface="+mn-lt"/>
                <a:cs typeface="+mn-cs"/>
              </a:rPr>
              <a:t>-</a:t>
            </a:r>
            <a:r>
              <a:rPr lang="en-US" sz="2400" kern="0" dirty="0">
                <a:latin typeface="+mn-lt"/>
                <a:cs typeface="+mn-cs"/>
              </a:rPr>
              <a:t>M</a:t>
            </a:r>
            <a:r>
              <a:rPr lang="sr-Latn-CS" sz="2400" kern="0" dirty="0">
                <a:latin typeface="+mn-lt"/>
                <a:cs typeface="+mn-cs"/>
              </a:rPr>
              <a:t> </a:t>
            </a:r>
            <a:r>
              <a:rPr lang="sr-Cyrl-RS" sz="2400" kern="0" dirty="0">
                <a:latin typeface="+mn-lt"/>
                <a:cs typeface="+mn-cs"/>
              </a:rPr>
              <a:t>детектори</a:t>
            </a:r>
            <a:r>
              <a:rPr lang="sr-Latn-CS" sz="2400" kern="0" dirty="0">
                <a:latin typeface="+mn-lt"/>
                <a:cs typeface="+mn-cs"/>
              </a:rPr>
              <a:t>, </a:t>
            </a:r>
            <a:r>
              <a:rPr lang="sr-Cyrl-RS" sz="2400" kern="0" dirty="0">
                <a:latin typeface="+mn-lt"/>
                <a:cs typeface="+mn-cs"/>
              </a:rPr>
              <a:t>јонизационе</a:t>
            </a:r>
            <a:r>
              <a:rPr lang="sr-Latn-CS" sz="2400" kern="0" dirty="0">
                <a:latin typeface="+mn-lt"/>
                <a:cs typeface="+mn-cs"/>
              </a:rPr>
              <a:t> </a:t>
            </a:r>
            <a:r>
              <a:rPr lang="sr-Cyrl-RS" sz="2400" kern="0" dirty="0">
                <a:latin typeface="+mn-lt"/>
                <a:cs typeface="+mn-cs"/>
              </a:rPr>
              <a:t>коморе</a:t>
            </a:r>
            <a:r>
              <a:rPr lang="sr-Latn-CS" sz="2400" kern="0" dirty="0">
                <a:latin typeface="+mn-lt"/>
                <a:cs typeface="+mn-cs"/>
              </a:rPr>
              <a:t>, </a:t>
            </a:r>
            <a:r>
              <a:rPr lang="sr-Cyrl-RS" sz="2400" kern="0" dirty="0" err="1">
                <a:latin typeface="+mn-lt"/>
                <a:cs typeface="+mn-cs"/>
              </a:rPr>
              <a:t>сцинтилациони</a:t>
            </a:r>
            <a:r>
              <a:rPr lang="sr-Latn-CS" sz="2400" kern="0" dirty="0">
                <a:latin typeface="+mn-lt"/>
                <a:cs typeface="+mn-cs"/>
              </a:rPr>
              <a:t> </a:t>
            </a:r>
            <a:r>
              <a:rPr lang="sr-Cyrl-RS" sz="2400" kern="0" dirty="0" smtClean="0">
                <a:latin typeface="+mn-lt"/>
                <a:cs typeface="+mn-cs"/>
              </a:rPr>
              <a:t>бројачи</a:t>
            </a:r>
            <a:r>
              <a:rPr lang="sr-Latn-CS" sz="2400" kern="0" dirty="0" smtClean="0">
                <a:latin typeface="+mn-lt"/>
                <a:cs typeface="+mn-cs"/>
              </a:rPr>
              <a:t>)</a:t>
            </a:r>
            <a:endParaRPr lang="sr-Latn-CS" sz="2400" kern="0" dirty="0">
              <a:latin typeface="+mn-lt"/>
              <a:cs typeface="+mn-cs"/>
            </a:endParaRPr>
          </a:p>
          <a:p>
            <a:pPr marL="342900" indent="-342900" eaLnBrk="0" hangingPunct="0">
              <a:lnSpc>
                <a:spcPct val="90000"/>
              </a:lnSpc>
              <a:spcBef>
                <a:spcPct val="20000"/>
              </a:spcBef>
              <a:buClr>
                <a:schemeClr val="hlink"/>
              </a:buClr>
              <a:buSzPct val="90000"/>
              <a:buBlip>
                <a:blip r:embed="rId2"/>
              </a:buBlip>
              <a:defRPr/>
            </a:pPr>
            <a:r>
              <a:rPr lang="sr-Cyrl-RS" sz="2400" b="1" kern="0" dirty="0">
                <a:latin typeface="+mn-lt"/>
                <a:cs typeface="+mn-cs"/>
              </a:rPr>
              <a:t>Пасивни</a:t>
            </a:r>
            <a:r>
              <a:rPr lang="sr-Latn-CS" sz="2400" b="1" kern="0" dirty="0">
                <a:latin typeface="+mn-lt"/>
                <a:cs typeface="+mn-cs"/>
              </a:rPr>
              <a:t> </a:t>
            </a:r>
            <a:r>
              <a:rPr lang="sr-Cyrl-RS" sz="2400" kern="0" dirty="0">
                <a:latin typeface="+mn-lt"/>
                <a:cs typeface="+mn-cs"/>
              </a:rPr>
              <a:t>детектори</a:t>
            </a:r>
          </a:p>
          <a:p>
            <a:pPr marL="342900" indent="-342900" eaLnBrk="0" hangingPunct="0">
              <a:lnSpc>
                <a:spcPct val="90000"/>
              </a:lnSpc>
              <a:spcBef>
                <a:spcPct val="20000"/>
              </a:spcBef>
              <a:buClr>
                <a:schemeClr val="hlink"/>
              </a:buClr>
              <a:buSzPct val="90000"/>
              <a:defRPr/>
            </a:pPr>
            <a:r>
              <a:rPr lang="sr-Cyrl-RS" sz="2400" kern="0" dirty="0">
                <a:latin typeface="+mn-lt"/>
                <a:cs typeface="+mn-cs"/>
              </a:rPr>
              <a:t>	Не</a:t>
            </a:r>
            <a:r>
              <a:rPr lang="sr-Latn-CS" sz="2400" kern="0" dirty="0">
                <a:latin typeface="+mn-lt"/>
                <a:cs typeface="+mn-cs"/>
              </a:rPr>
              <a:t> </a:t>
            </a:r>
            <a:r>
              <a:rPr lang="sr-Cyrl-RS" sz="2400" kern="0" dirty="0">
                <a:latin typeface="+mn-lt"/>
                <a:cs typeface="+mn-cs"/>
              </a:rPr>
              <a:t>користе</a:t>
            </a:r>
            <a:r>
              <a:rPr lang="sr-Latn-CS" sz="2400" kern="0" dirty="0">
                <a:latin typeface="+mn-lt"/>
                <a:cs typeface="+mn-cs"/>
              </a:rPr>
              <a:t> </a:t>
            </a:r>
            <a:r>
              <a:rPr lang="sr-Cyrl-RS" sz="2400" kern="0" dirty="0">
                <a:latin typeface="+mn-lt"/>
                <a:cs typeface="+mn-cs"/>
              </a:rPr>
              <a:t>изворе</a:t>
            </a:r>
            <a:r>
              <a:rPr lang="sr-Latn-CS" sz="2400" kern="0" dirty="0">
                <a:latin typeface="+mn-lt"/>
                <a:cs typeface="+mn-cs"/>
              </a:rPr>
              <a:t> </a:t>
            </a:r>
            <a:r>
              <a:rPr lang="sr-Cyrl-RS" sz="2400" kern="0" dirty="0">
                <a:latin typeface="+mn-lt"/>
                <a:cs typeface="+mn-cs"/>
              </a:rPr>
              <a:t>напона</a:t>
            </a:r>
            <a:r>
              <a:rPr lang="sr-Latn-CS" sz="2400" kern="0" dirty="0">
                <a:latin typeface="+mn-lt"/>
                <a:cs typeface="+mn-cs"/>
              </a:rPr>
              <a:t> </a:t>
            </a:r>
            <a:r>
              <a:rPr lang="sr-Cyrl-RS" sz="2400" kern="0" dirty="0">
                <a:latin typeface="+mn-lt"/>
                <a:cs typeface="+mn-cs"/>
              </a:rPr>
              <a:t>приликом</a:t>
            </a:r>
            <a:r>
              <a:rPr lang="sr-Latn-RS" sz="2400" kern="0" dirty="0">
                <a:latin typeface="+mn-lt"/>
                <a:cs typeface="+mn-cs"/>
              </a:rPr>
              <a:t> </a:t>
            </a:r>
            <a:r>
              <a:rPr lang="sr-Cyrl-RS" sz="2400" kern="0" dirty="0">
                <a:latin typeface="+mn-lt"/>
                <a:cs typeface="+mn-cs"/>
              </a:rPr>
              <a:t>детекције</a:t>
            </a:r>
            <a:r>
              <a:rPr lang="sr-Latn-RS" sz="2400" kern="0" dirty="0">
                <a:latin typeface="+mn-lt"/>
                <a:cs typeface="+mn-cs"/>
              </a:rPr>
              <a:t> </a:t>
            </a:r>
            <a:r>
              <a:rPr lang="sr-Latn-CS" sz="2400" kern="0" dirty="0">
                <a:latin typeface="+mn-lt"/>
                <a:cs typeface="+mn-cs"/>
              </a:rPr>
              <a:t>(</a:t>
            </a:r>
            <a:r>
              <a:rPr lang="sr-Cyrl-RS" sz="2400" kern="0" dirty="0">
                <a:latin typeface="+mn-lt"/>
                <a:cs typeface="+mn-cs"/>
              </a:rPr>
              <a:t>Филмови</a:t>
            </a:r>
            <a:r>
              <a:rPr lang="sr-Latn-CS" sz="2400" kern="0" dirty="0">
                <a:latin typeface="+mn-lt"/>
                <a:cs typeface="+mn-cs"/>
              </a:rPr>
              <a:t>, </a:t>
            </a:r>
            <a:r>
              <a:rPr lang="sr-Cyrl-RS" sz="2400" kern="0" dirty="0">
                <a:latin typeface="+mn-lt"/>
                <a:cs typeface="+mn-cs"/>
              </a:rPr>
              <a:t>ТЛД</a:t>
            </a:r>
            <a:r>
              <a:rPr lang="sr-Latn-CS" sz="2400" kern="0" dirty="0">
                <a:latin typeface="+mn-lt"/>
                <a:cs typeface="+mn-cs"/>
              </a:rPr>
              <a:t> </a:t>
            </a:r>
            <a:r>
              <a:rPr lang="sr-Cyrl-RS" sz="2400" kern="0" dirty="0" smtClean="0">
                <a:latin typeface="+mn-lt"/>
                <a:cs typeface="+mn-cs"/>
              </a:rPr>
              <a:t>детектори</a:t>
            </a:r>
            <a:r>
              <a:rPr lang="sr-Latn-CS" sz="2400" kern="0" dirty="0" smtClean="0">
                <a:latin typeface="+mn-lt"/>
                <a:cs typeface="+mn-cs"/>
              </a:rPr>
              <a:t>)</a:t>
            </a:r>
            <a:endParaRPr lang="sr-Cyrl-RS" sz="2400" kern="0" dirty="0" smtClean="0">
              <a:latin typeface="+mn-lt"/>
              <a:cs typeface="+mn-cs"/>
            </a:endParaRPr>
          </a:p>
          <a:p>
            <a:pPr marL="342900" indent="-342900" eaLnBrk="0" hangingPunct="0">
              <a:lnSpc>
                <a:spcPct val="90000"/>
              </a:lnSpc>
              <a:spcBef>
                <a:spcPct val="20000"/>
              </a:spcBef>
              <a:buClr>
                <a:schemeClr val="hlink"/>
              </a:buClr>
              <a:buSzPct val="90000"/>
              <a:defRPr/>
            </a:pPr>
            <a:endParaRPr lang="sr-Cyrl-RS" sz="2400" kern="0" dirty="0" smtClean="0">
              <a:latin typeface="+mn-lt"/>
              <a:cs typeface="+mn-cs"/>
            </a:endParaRPr>
          </a:p>
          <a:p>
            <a:pPr eaLnBrk="0" hangingPunct="0">
              <a:lnSpc>
                <a:spcPct val="90000"/>
              </a:lnSpc>
              <a:spcBef>
                <a:spcPct val="20000"/>
              </a:spcBef>
              <a:buClr>
                <a:schemeClr val="hlink"/>
              </a:buClr>
              <a:buSzPct val="90000"/>
              <a:defRPr/>
            </a:pPr>
            <a:r>
              <a:rPr lang="sr-Cyrl-RS" sz="2400" kern="0" dirty="0">
                <a:latin typeface="+mn-lt"/>
              </a:rPr>
              <a:t>Друга</a:t>
            </a:r>
            <a:r>
              <a:rPr lang="sr-Latn-CS" sz="2400" kern="0" dirty="0">
                <a:latin typeface="+mn-lt"/>
              </a:rPr>
              <a:t> </a:t>
            </a:r>
            <a:r>
              <a:rPr lang="sr-Cyrl-RS" sz="2400" kern="0" dirty="0">
                <a:latin typeface="+mn-lt"/>
              </a:rPr>
              <a:t>подела</a:t>
            </a:r>
            <a:r>
              <a:rPr lang="sr-Latn-CS" sz="2400" kern="0" dirty="0">
                <a:latin typeface="+mn-lt"/>
              </a:rPr>
              <a:t> </a:t>
            </a:r>
            <a:r>
              <a:rPr lang="sr-Cyrl-RS" sz="2400" kern="0" dirty="0">
                <a:latin typeface="+mn-lt"/>
              </a:rPr>
              <a:t>може</a:t>
            </a:r>
            <a:r>
              <a:rPr lang="sr-Latn-RS" sz="2400" kern="0" dirty="0">
                <a:latin typeface="+mn-lt"/>
              </a:rPr>
              <a:t> </a:t>
            </a:r>
            <a:r>
              <a:rPr lang="sr-Cyrl-RS" sz="2400" kern="0" dirty="0">
                <a:latin typeface="+mn-lt"/>
              </a:rPr>
              <a:t>бити</a:t>
            </a:r>
            <a:r>
              <a:rPr lang="sr-Latn-RS" sz="2400" kern="0" dirty="0">
                <a:latin typeface="+mn-lt"/>
              </a:rPr>
              <a:t> </a:t>
            </a:r>
            <a:r>
              <a:rPr lang="sr-Cyrl-RS" sz="2400" kern="0" dirty="0">
                <a:latin typeface="+mn-lt"/>
              </a:rPr>
              <a:t>према</a:t>
            </a:r>
            <a:r>
              <a:rPr lang="sr-Latn-RS" sz="2400" kern="0" dirty="0">
                <a:latin typeface="+mn-lt"/>
              </a:rPr>
              <a:t> </a:t>
            </a:r>
            <a:r>
              <a:rPr lang="sr-Cyrl-RS" sz="2400" kern="0" dirty="0">
                <a:latin typeface="+mn-lt"/>
              </a:rPr>
              <a:t>начину</a:t>
            </a:r>
            <a:r>
              <a:rPr lang="sr-Latn-RS" sz="2400" kern="0" dirty="0">
                <a:latin typeface="+mn-lt"/>
              </a:rPr>
              <a:t> </a:t>
            </a:r>
            <a:r>
              <a:rPr lang="sr-Cyrl-RS" sz="2400" kern="0" dirty="0" smtClean="0">
                <a:latin typeface="+mn-lt"/>
              </a:rPr>
              <a:t>рада</a:t>
            </a:r>
            <a:endParaRPr lang="sr-Latn-CS" sz="2400" kern="0" dirty="0">
              <a:latin typeface="+mn-lt"/>
            </a:endParaRPr>
          </a:p>
          <a:p>
            <a:pPr marL="342900" indent="-342900" eaLnBrk="0" hangingPunct="0">
              <a:lnSpc>
                <a:spcPct val="90000"/>
              </a:lnSpc>
              <a:spcBef>
                <a:spcPct val="20000"/>
              </a:spcBef>
              <a:buClr>
                <a:schemeClr val="hlink"/>
              </a:buClr>
              <a:buSzPct val="90000"/>
              <a:buBlip>
                <a:blip r:embed="rId2"/>
              </a:buBlip>
              <a:defRPr/>
            </a:pPr>
            <a:r>
              <a:rPr lang="sr-Cyrl-RS" sz="2400" b="1" kern="0" dirty="0">
                <a:latin typeface="+mn-lt"/>
              </a:rPr>
              <a:t>Интеграциони</a:t>
            </a:r>
            <a:r>
              <a:rPr lang="sr-Latn-CS" sz="2400" kern="0" dirty="0">
                <a:latin typeface="+mn-lt"/>
              </a:rPr>
              <a:t> </a:t>
            </a:r>
            <a:r>
              <a:rPr lang="sr-Cyrl-RS" sz="2400" kern="0" dirty="0">
                <a:latin typeface="+mn-lt"/>
              </a:rPr>
              <a:t>детектори</a:t>
            </a:r>
          </a:p>
          <a:p>
            <a:pPr marL="342900" indent="-342900" eaLnBrk="0" hangingPunct="0">
              <a:lnSpc>
                <a:spcPct val="90000"/>
              </a:lnSpc>
              <a:spcBef>
                <a:spcPct val="20000"/>
              </a:spcBef>
              <a:buClr>
                <a:schemeClr val="hlink"/>
              </a:buClr>
              <a:buSzPct val="90000"/>
              <a:defRPr/>
            </a:pPr>
            <a:r>
              <a:rPr lang="sr-Cyrl-RS" sz="2400" kern="0" dirty="0">
                <a:latin typeface="+mn-lt"/>
              </a:rPr>
              <a:t>	</a:t>
            </a:r>
            <a:r>
              <a:rPr lang="sr-Latn-CS" sz="2400" kern="0" dirty="0">
                <a:latin typeface="+mn-lt"/>
              </a:rPr>
              <a:t>“</a:t>
            </a:r>
            <a:r>
              <a:rPr lang="sr-Cyrl-RS" sz="2400" kern="0" dirty="0">
                <a:latin typeface="+mn-lt"/>
              </a:rPr>
              <a:t>сакупљају</a:t>
            </a:r>
            <a:r>
              <a:rPr lang="sr-Latn-CS" sz="2400" kern="0" dirty="0">
                <a:latin typeface="+mn-lt"/>
              </a:rPr>
              <a:t>” </a:t>
            </a:r>
            <a:r>
              <a:rPr lang="sr-Cyrl-RS" sz="2400" kern="0" dirty="0">
                <a:latin typeface="+mn-lt"/>
              </a:rPr>
              <a:t>информацију</a:t>
            </a:r>
            <a:r>
              <a:rPr lang="sr-Latn-CS" sz="2400" kern="0" dirty="0">
                <a:latin typeface="+mn-lt"/>
              </a:rPr>
              <a:t> </a:t>
            </a:r>
            <a:r>
              <a:rPr lang="sr-Cyrl-RS" sz="2400" kern="0" dirty="0">
                <a:latin typeface="+mn-lt"/>
              </a:rPr>
              <a:t>о</a:t>
            </a:r>
            <a:r>
              <a:rPr lang="sr-Latn-CS" sz="2400" kern="0" dirty="0">
                <a:latin typeface="+mn-lt"/>
              </a:rPr>
              <a:t> </a:t>
            </a:r>
            <a:r>
              <a:rPr lang="sr-Cyrl-RS" sz="2400" kern="0" dirty="0">
                <a:latin typeface="+mn-lt"/>
              </a:rPr>
              <a:t>укупној</a:t>
            </a:r>
            <a:r>
              <a:rPr lang="sr-Latn-CS" sz="2400" kern="0" dirty="0">
                <a:latin typeface="+mn-lt"/>
              </a:rPr>
              <a:t> </a:t>
            </a:r>
            <a:r>
              <a:rPr lang="sr-Cyrl-RS" sz="2400" kern="0" dirty="0">
                <a:latin typeface="+mn-lt"/>
              </a:rPr>
              <a:t>количини</a:t>
            </a:r>
            <a:r>
              <a:rPr lang="sr-Latn-CS" sz="2400" kern="0" dirty="0">
                <a:latin typeface="+mn-lt"/>
              </a:rPr>
              <a:t> </a:t>
            </a:r>
            <a:r>
              <a:rPr lang="sr-Cyrl-RS" sz="2400" kern="0" dirty="0">
                <a:latin typeface="+mn-lt"/>
              </a:rPr>
              <a:t>зрачења</a:t>
            </a:r>
            <a:r>
              <a:rPr lang="sr-Latn-CS" sz="2400" kern="0" dirty="0">
                <a:latin typeface="+mn-lt"/>
              </a:rPr>
              <a:t> </a:t>
            </a:r>
            <a:r>
              <a:rPr lang="sr-Cyrl-RS" sz="2400" kern="0" dirty="0">
                <a:latin typeface="+mn-lt"/>
              </a:rPr>
              <a:t>у</a:t>
            </a:r>
            <a:r>
              <a:rPr lang="sr-Latn-CS" sz="2400" kern="0" dirty="0">
                <a:latin typeface="+mn-lt"/>
              </a:rPr>
              <a:t> </a:t>
            </a:r>
            <a:r>
              <a:rPr lang="sr-Cyrl-RS" sz="2400" kern="0" dirty="0">
                <a:latin typeface="+mn-lt"/>
              </a:rPr>
              <a:t>току</a:t>
            </a:r>
            <a:r>
              <a:rPr lang="sr-Latn-CS" sz="2400" kern="0" dirty="0">
                <a:latin typeface="+mn-lt"/>
              </a:rPr>
              <a:t> </a:t>
            </a:r>
            <a:r>
              <a:rPr lang="sr-Cyrl-RS" sz="2400" kern="0" dirty="0">
                <a:latin typeface="+mn-lt"/>
              </a:rPr>
              <a:t>неког</a:t>
            </a:r>
            <a:r>
              <a:rPr lang="sr-Latn-CS" sz="2400" kern="0" dirty="0">
                <a:latin typeface="+mn-lt"/>
              </a:rPr>
              <a:t> </a:t>
            </a:r>
            <a:r>
              <a:rPr lang="sr-Cyrl-RS" sz="2400" kern="0" dirty="0">
                <a:latin typeface="+mn-lt"/>
              </a:rPr>
              <a:t>периода</a:t>
            </a:r>
            <a:r>
              <a:rPr lang="sr-Latn-CS" sz="2400" kern="0" dirty="0">
                <a:latin typeface="+mn-lt"/>
              </a:rPr>
              <a:t>. </a:t>
            </a:r>
            <a:endParaRPr lang="sr-Latn-CS" sz="2400" kern="0" dirty="0" smtClean="0">
              <a:latin typeface="+mn-lt"/>
            </a:endParaRPr>
          </a:p>
          <a:p>
            <a:pPr marL="342900" indent="-342900" eaLnBrk="0" hangingPunct="0">
              <a:lnSpc>
                <a:spcPct val="90000"/>
              </a:lnSpc>
              <a:spcBef>
                <a:spcPct val="20000"/>
              </a:spcBef>
              <a:buClr>
                <a:schemeClr val="hlink"/>
              </a:buClr>
              <a:buSzPct val="90000"/>
              <a:buBlip>
                <a:blip r:embed="rId2"/>
              </a:buBlip>
              <a:defRPr/>
            </a:pPr>
            <a:r>
              <a:rPr lang="sr-Cyrl-RS" sz="2400" b="1" kern="0" dirty="0" smtClean="0">
                <a:latin typeface="+mn-lt"/>
              </a:rPr>
              <a:t>Тренутни</a:t>
            </a:r>
            <a:r>
              <a:rPr lang="sr-Latn-CS" sz="2400" kern="0" dirty="0" smtClean="0">
                <a:latin typeface="+mn-lt"/>
              </a:rPr>
              <a:t> </a:t>
            </a:r>
            <a:r>
              <a:rPr lang="sr-Cyrl-RS" sz="2400" kern="0" dirty="0" smtClean="0">
                <a:latin typeface="+mn-lt"/>
              </a:rPr>
              <a:t>детектори</a:t>
            </a:r>
            <a:r>
              <a:rPr lang="sr-Latn-CS" sz="2400" kern="0" dirty="0" smtClean="0">
                <a:latin typeface="+mn-lt"/>
              </a:rPr>
              <a:t> </a:t>
            </a:r>
            <a:endParaRPr lang="sr-Cyrl-RS" sz="2400" kern="0" dirty="0" smtClean="0">
              <a:latin typeface="+mn-lt"/>
            </a:endParaRPr>
          </a:p>
          <a:p>
            <a:pPr marL="342900" indent="-342900" eaLnBrk="0" hangingPunct="0">
              <a:lnSpc>
                <a:spcPct val="90000"/>
              </a:lnSpc>
              <a:spcBef>
                <a:spcPct val="20000"/>
              </a:spcBef>
              <a:buClr>
                <a:schemeClr val="hlink"/>
              </a:buClr>
              <a:buSzPct val="90000"/>
              <a:defRPr/>
            </a:pPr>
            <a:r>
              <a:rPr lang="sr-Cyrl-RS" sz="2400" kern="0" dirty="0">
                <a:latin typeface="+mn-lt"/>
              </a:rPr>
              <a:t>	дају</a:t>
            </a:r>
            <a:r>
              <a:rPr lang="sr-Latn-CS" sz="2400" kern="0" dirty="0">
                <a:latin typeface="+mn-lt"/>
              </a:rPr>
              <a:t> </a:t>
            </a:r>
            <a:r>
              <a:rPr lang="sr-Cyrl-RS" sz="2400" kern="0" dirty="0">
                <a:latin typeface="+mn-lt"/>
              </a:rPr>
              <a:t>информацију</a:t>
            </a:r>
            <a:r>
              <a:rPr lang="sr-Latn-CS" sz="2400" kern="0" dirty="0">
                <a:latin typeface="+mn-lt"/>
              </a:rPr>
              <a:t> </a:t>
            </a:r>
            <a:r>
              <a:rPr lang="sr-Cyrl-RS" sz="2400" kern="0" dirty="0">
                <a:latin typeface="+mn-lt"/>
              </a:rPr>
              <a:t>о</a:t>
            </a:r>
            <a:r>
              <a:rPr lang="sr-Latn-CS" sz="2400" kern="0" dirty="0">
                <a:latin typeface="+mn-lt"/>
              </a:rPr>
              <a:t> </a:t>
            </a:r>
            <a:r>
              <a:rPr lang="sr-Cyrl-RS" sz="2400" kern="0" dirty="0">
                <a:latin typeface="+mn-lt"/>
              </a:rPr>
              <a:t>интензитету</a:t>
            </a:r>
            <a:r>
              <a:rPr lang="sr-Latn-CS" sz="2400" kern="0" dirty="0">
                <a:latin typeface="+mn-lt"/>
              </a:rPr>
              <a:t> </a:t>
            </a:r>
            <a:r>
              <a:rPr lang="sr-Cyrl-RS" sz="2400" kern="0" dirty="0">
                <a:latin typeface="+mn-lt"/>
              </a:rPr>
              <a:t>зрачења</a:t>
            </a:r>
            <a:r>
              <a:rPr lang="sr-Latn-CS" sz="2400" kern="0" dirty="0">
                <a:latin typeface="+mn-lt"/>
              </a:rPr>
              <a:t> </a:t>
            </a:r>
            <a:r>
              <a:rPr lang="sr-Cyrl-RS" sz="2400" kern="0" dirty="0">
                <a:latin typeface="+mn-lt"/>
              </a:rPr>
              <a:t>у</a:t>
            </a:r>
            <a:r>
              <a:rPr lang="sr-Latn-CS" sz="2400" kern="0" dirty="0">
                <a:latin typeface="+mn-lt"/>
              </a:rPr>
              <a:t>  </a:t>
            </a:r>
            <a:r>
              <a:rPr lang="sr-Cyrl-RS" sz="2400" kern="0" dirty="0">
                <a:latin typeface="+mn-lt"/>
              </a:rPr>
              <a:t>неком</a:t>
            </a:r>
            <a:r>
              <a:rPr lang="sr-Latn-CS" sz="2400" kern="0" dirty="0">
                <a:latin typeface="+mn-lt"/>
              </a:rPr>
              <a:t> </a:t>
            </a:r>
            <a:r>
              <a:rPr lang="sr-Cyrl-RS" sz="2400" kern="0" dirty="0">
                <a:latin typeface="+mn-lt"/>
              </a:rPr>
              <a:t>моменту</a:t>
            </a:r>
            <a:r>
              <a:rPr lang="sr-Latn-CS" sz="2400" kern="0" dirty="0">
                <a:latin typeface="+mn-lt"/>
              </a:rPr>
              <a:t> (</a:t>
            </a:r>
            <a:r>
              <a:rPr lang="en-US" sz="2400" kern="0" dirty="0">
                <a:latin typeface="+mn-lt"/>
              </a:rPr>
              <a:t>G</a:t>
            </a:r>
            <a:r>
              <a:rPr lang="sr-Latn-CS" sz="2400" kern="0" dirty="0">
                <a:latin typeface="+mn-lt"/>
              </a:rPr>
              <a:t>-</a:t>
            </a:r>
            <a:r>
              <a:rPr lang="en-US" sz="2400" kern="0" dirty="0">
                <a:latin typeface="+mn-lt"/>
              </a:rPr>
              <a:t>M</a:t>
            </a:r>
            <a:r>
              <a:rPr lang="sr-Latn-CS" sz="2400" kern="0" dirty="0">
                <a:latin typeface="+mn-lt"/>
              </a:rPr>
              <a:t> </a:t>
            </a:r>
            <a:r>
              <a:rPr lang="sr-Cyrl-RS" sz="2400" kern="0" dirty="0" smtClean="0">
                <a:latin typeface="+mn-lt"/>
              </a:rPr>
              <a:t>бројачи</a:t>
            </a:r>
            <a:r>
              <a:rPr lang="sr-Latn-CS" sz="2400" kern="0" dirty="0" smtClean="0">
                <a:latin typeface="+mn-lt"/>
              </a:rPr>
              <a:t>).</a:t>
            </a:r>
            <a:endParaRPr lang="en-US" sz="2400" kern="0" dirty="0">
              <a:latin typeface="+mn-lt"/>
            </a:endParaRPr>
          </a:p>
          <a:p>
            <a:pPr marL="342900" indent="-342900" eaLnBrk="0" hangingPunct="0">
              <a:lnSpc>
                <a:spcPct val="90000"/>
              </a:lnSpc>
              <a:spcBef>
                <a:spcPct val="20000"/>
              </a:spcBef>
              <a:buClr>
                <a:schemeClr val="hlink"/>
              </a:buClr>
              <a:buSzPct val="90000"/>
              <a:defRPr/>
            </a:pPr>
            <a:endParaRPr lang="en-US" sz="2400" kern="0" dirty="0">
              <a:latin typeface="+mn-lt"/>
              <a:cs typeface="+mn-cs"/>
            </a:endParaRPr>
          </a:p>
        </p:txBody>
      </p:sp>
    </p:spTree>
    <p:extLst>
      <p:ext uri="{BB962C8B-B14F-4D97-AF65-F5344CB8AC3E}">
        <p14:creationId xmlns:p14="http://schemas.microsoft.com/office/powerpoint/2010/main" xmlns="" val="31067053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286000" y="307075"/>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
        <p:nvSpPr>
          <p:cNvPr id="4" name="Rectangle 3"/>
          <p:cNvSpPr/>
          <p:nvPr/>
        </p:nvSpPr>
        <p:spPr>
          <a:xfrm>
            <a:off x="509155" y="1154395"/>
            <a:ext cx="11159836" cy="5262979"/>
          </a:xfrm>
          <a:prstGeom prst="rect">
            <a:avLst/>
          </a:prstGeom>
        </p:spPr>
        <p:txBody>
          <a:bodyPr wrap="square">
            <a:spAutoFit/>
          </a:bodyPr>
          <a:lstStyle/>
          <a:p>
            <a:r>
              <a:rPr lang="sr-Latn-RS" sz="2800" dirty="0"/>
              <a:t>SPECT/PET + CT &gt; SPECT/PET i CT</a:t>
            </a:r>
          </a:p>
          <a:p>
            <a:endParaRPr lang="vi-VN" sz="2800" dirty="0"/>
          </a:p>
          <a:p>
            <a:r>
              <a:rPr lang="en-US" sz="2800" dirty="0">
                <a:latin typeface="Calibri" pitchFamily="34" charset="0"/>
                <a:cs typeface="Calibri" pitchFamily="34" charset="0"/>
              </a:rPr>
              <a:t>CT</a:t>
            </a:r>
            <a:r>
              <a:rPr lang="sr-Cyrl-RS" sz="2800" dirty="0">
                <a:latin typeface="Calibri" pitchFamily="34" charset="0"/>
                <a:cs typeface="Calibri" pitchFamily="34" charset="0"/>
              </a:rPr>
              <a:t>-а омогућава израду трансмисијских мапа за корекцију </a:t>
            </a:r>
            <a:r>
              <a:rPr lang="sr-Cyrl-RS" sz="2800" dirty="0" err="1">
                <a:latin typeface="Calibri" pitchFamily="34" charset="0"/>
                <a:cs typeface="Calibri" pitchFamily="34" charset="0"/>
              </a:rPr>
              <a:t>атенуације</a:t>
            </a:r>
            <a:r>
              <a:rPr lang="sr-Cyrl-RS" sz="2800" dirty="0">
                <a:latin typeface="Calibri" pitchFamily="34" charset="0"/>
                <a:cs typeface="Calibri" pitchFamily="34" charset="0"/>
              </a:rPr>
              <a:t>, са којима се коригује </a:t>
            </a:r>
            <a:r>
              <a:rPr lang="sr-Cyrl-RS" sz="2800" dirty="0" err="1">
                <a:latin typeface="Calibri" pitchFamily="34" charset="0"/>
                <a:cs typeface="Calibri" pitchFamily="34" charset="0"/>
              </a:rPr>
              <a:t>атенуација</a:t>
            </a:r>
            <a:r>
              <a:rPr lang="sr-Cyrl-RS" sz="2800" dirty="0">
                <a:latin typeface="Calibri" pitchFamily="34" charset="0"/>
                <a:cs typeface="Calibri" pitchFamily="34" charset="0"/>
              </a:rPr>
              <a:t> </a:t>
            </a:r>
            <a:r>
              <a:rPr lang="en-US" sz="2800" dirty="0">
                <a:latin typeface="Calibri" pitchFamily="34" charset="0"/>
                <a:cs typeface="Calibri" pitchFamily="34" charset="0"/>
              </a:rPr>
              <a:t>SPECT/PET</a:t>
            </a:r>
            <a:r>
              <a:rPr lang="sr-Cyrl-RS" sz="2800" dirty="0">
                <a:latin typeface="Calibri" pitchFamily="34" charset="0"/>
                <a:cs typeface="Calibri" pitchFamily="34" charset="0"/>
              </a:rPr>
              <a:t>-а. Аквизиција </a:t>
            </a:r>
            <a:r>
              <a:rPr lang="sr-Cyrl-RS" sz="2800" dirty="0" err="1">
                <a:latin typeface="Calibri" pitchFamily="34" charset="0"/>
                <a:cs typeface="Calibri" pitchFamily="34" charset="0"/>
              </a:rPr>
              <a:t>корекцијске</a:t>
            </a:r>
            <a:r>
              <a:rPr lang="sr-Cyrl-RS" sz="2800" dirty="0">
                <a:latin typeface="Calibri" pitchFamily="34" charset="0"/>
                <a:cs typeface="Calibri" pitchFamily="34" charset="0"/>
              </a:rPr>
              <a:t> мапе помоћу </a:t>
            </a:r>
            <a:r>
              <a:rPr lang="en-US" sz="2800" dirty="0">
                <a:latin typeface="Calibri" pitchFamily="34" charset="0"/>
                <a:cs typeface="Calibri" pitchFamily="34" charset="0"/>
              </a:rPr>
              <a:t>CT</a:t>
            </a:r>
            <a:r>
              <a:rPr lang="sr-Cyrl-RS" sz="2800" dirty="0">
                <a:latin typeface="Calibri" pitchFamily="34" charset="0"/>
                <a:cs typeface="Calibri" pitchFamily="34" charset="0"/>
              </a:rPr>
              <a:t>-а. </a:t>
            </a:r>
          </a:p>
          <a:p>
            <a:r>
              <a:rPr lang="sr-Cyrl-RS" sz="2800" dirty="0">
                <a:latin typeface="Calibri" pitchFamily="34" charset="0"/>
                <a:cs typeface="Calibri" pitchFamily="34" charset="0"/>
              </a:rPr>
              <a:t>
</a:t>
            </a:r>
            <a:r>
              <a:rPr lang="en-US" sz="2800" dirty="0">
                <a:latin typeface="Calibri" pitchFamily="34" charset="0"/>
                <a:cs typeface="Calibri" pitchFamily="34" charset="0"/>
              </a:rPr>
              <a:t>SPECT/CT</a:t>
            </a:r>
            <a:r>
              <a:rPr lang="sr-Cyrl-RS" sz="2800" dirty="0">
                <a:latin typeface="Calibri" pitchFamily="34" charset="0"/>
                <a:cs typeface="Calibri" pitchFamily="34" charset="0"/>
              </a:rPr>
              <a:t> снимање се може вршити као целог тела или одређене регије с истовременим снимањем </a:t>
            </a:r>
            <a:r>
              <a:rPr lang="sr-Cyrl-RS" sz="2800" dirty="0" err="1">
                <a:latin typeface="Calibri" pitchFamily="34" charset="0"/>
                <a:cs typeface="Calibri" pitchFamily="34" charset="0"/>
              </a:rPr>
              <a:t>нискоенергетског</a:t>
            </a:r>
            <a:r>
              <a:rPr lang="sr-Cyrl-RS" sz="2800" dirty="0">
                <a:latin typeface="Calibri" pitchFamily="34" charset="0"/>
                <a:cs typeface="Calibri" pitchFamily="34" charset="0"/>
              </a:rPr>
              <a:t> </a:t>
            </a:r>
            <a:r>
              <a:rPr lang="en-US" sz="2800" dirty="0">
                <a:latin typeface="Calibri" pitchFamily="34" charset="0"/>
                <a:cs typeface="Calibri" pitchFamily="34" charset="0"/>
              </a:rPr>
              <a:t>CT-a (“low dose” CT)</a:t>
            </a:r>
          </a:p>
          <a:p>
            <a:r>
              <a:rPr lang="sr-Cyrl-RS" sz="2800" dirty="0">
                <a:latin typeface="Calibri" pitchFamily="34" charset="0"/>
                <a:cs typeface="Calibri" pitchFamily="34" charset="0"/>
              </a:rPr>
              <a:t>
Додатно се може, у случају клиничке индикације, учинити и дијагностички </a:t>
            </a:r>
            <a:r>
              <a:rPr lang="en-US" sz="2800" dirty="0">
                <a:latin typeface="Calibri" pitchFamily="34" charset="0"/>
                <a:cs typeface="Calibri" pitchFamily="34" charset="0"/>
              </a:rPr>
              <a:t>CT</a:t>
            </a:r>
            <a:r>
              <a:rPr lang="sr-Cyrl-RS" sz="2800" dirty="0">
                <a:latin typeface="Calibri" pitchFamily="34" charset="0"/>
                <a:cs typeface="Calibri" pitchFamily="34" charset="0"/>
              </a:rPr>
              <a:t> са </a:t>
            </a:r>
            <a:r>
              <a:rPr lang="sr-Cyrl-RS" sz="2800" dirty="0" err="1">
                <a:latin typeface="Calibri" pitchFamily="34" charset="0"/>
                <a:cs typeface="Calibri" pitchFamily="34" charset="0"/>
              </a:rPr>
              <a:t>интравенским</a:t>
            </a:r>
            <a:r>
              <a:rPr lang="sr-Cyrl-RS" sz="2800" dirty="0">
                <a:latin typeface="Calibri" pitchFamily="34" charset="0"/>
                <a:cs typeface="Calibri" pitchFamily="34" charset="0"/>
              </a:rPr>
              <a:t> контрастом. 
</a:t>
            </a:r>
            <a:endParaRPr lang="vi-VN" sz="2800" dirty="0">
              <a:latin typeface="Calibri" pitchFamily="34" charset="0"/>
              <a:cs typeface="Calibri" pitchFamily="34" charset="0"/>
            </a:endParaRPr>
          </a:p>
        </p:txBody>
      </p:sp>
    </p:spTree>
    <p:extLst>
      <p:ext uri="{BB962C8B-B14F-4D97-AF65-F5344CB8AC3E}">
        <p14:creationId xmlns="" xmlns:p14="http://schemas.microsoft.com/office/powerpoint/2010/main" val="2526997569"/>
      </p:ext>
    </p:extLst>
  </p:cSld>
  <p:clrMapOvr>
    <a:masterClrMapping/>
  </p:clrMapOvr>
  <mc:AlternateContent xmlns:mc="http://schemas.openxmlformats.org/markup-compatibility/2006">
    <mc:Choice xmlns="" xmlns:p14="http://schemas.microsoft.com/office/powerpoint/2010/main" Requires="p14">
      <p:transition spd="slow" p14:dur="2000" advTm="53150"/>
    </mc:Choice>
    <mc:Fallback>
      <p:transition spd="slow" advTm="5315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524000" y="6115050"/>
            <a:ext cx="9144000" cy="742950"/>
          </a:xfrm>
          <a:prstGeom prst="rect">
            <a:avLst/>
          </a:prstGeom>
          <a:solidFill>
            <a:schemeClr val="bg1"/>
          </a:solidFill>
          <a:ln w="9525">
            <a:noFill/>
            <a:miter lim="800000"/>
            <a:headEnd/>
            <a:tailEnd/>
          </a:ln>
        </p:spPr>
        <p:txBody>
          <a:bodyPr wrap="none" lIns="90000" tIns="46800" rIns="90000" bIns="46800" anchor="ctr"/>
          <a:lstStyle/>
          <a:p>
            <a:endParaRPr lang="en-US"/>
          </a:p>
        </p:txBody>
      </p:sp>
      <p:sp>
        <p:nvSpPr>
          <p:cNvPr id="10244" name="Rectangle 4" descr="Light upward diagonal"/>
          <p:cNvSpPr>
            <a:spLocks noChangeAspect="1" noChangeArrowheads="1"/>
          </p:cNvSpPr>
          <p:nvPr/>
        </p:nvSpPr>
        <p:spPr bwMode="auto">
          <a:xfrm>
            <a:off x="2120900" y="3057525"/>
            <a:ext cx="2681288" cy="1200150"/>
          </a:xfrm>
          <a:prstGeom prst="rect">
            <a:avLst/>
          </a:prstGeom>
          <a:pattFill prst="ltUpDiag">
            <a:fgClr>
              <a:schemeClr val="tx2"/>
            </a:fgClr>
            <a:bgClr>
              <a:schemeClr val="bg1"/>
            </a:bgClr>
          </a:pattFill>
          <a:ln w="12700">
            <a:solidFill>
              <a:schemeClr val="tx2"/>
            </a:solidFill>
            <a:miter lim="800000"/>
            <a:headEnd/>
            <a:tailEnd/>
          </a:ln>
        </p:spPr>
        <p:txBody>
          <a:bodyPr wrap="none" anchor="ctr"/>
          <a:lstStyle/>
          <a:p>
            <a:endParaRPr lang="en-US"/>
          </a:p>
        </p:txBody>
      </p:sp>
      <p:sp>
        <p:nvSpPr>
          <p:cNvPr id="10245" name="Rectangle 5"/>
          <p:cNvSpPr>
            <a:spLocks noChangeAspect="1" noChangeArrowheads="1"/>
          </p:cNvSpPr>
          <p:nvPr/>
        </p:nvSpPr>
        <p:spPr bwMode="auto">
          <a:xfrm>
            <a:off x="1987551" y="3057526"/>
            <a:ext cx="3040063" cy="73025"/>
          </a:xfrm>
          <a:prstGeom prst="rect">
            <a:avLst/>
          </a:prstGeom>
          <a:solidFill>
            <a:srgbClr val="676767"/>
          </a:solidFill>
          <a:ln w="12700">
            <a:solidFill>
              <a:srgbClr val="676767"/>
            </a:solidFill>
            <a:miter lim="800000"/>
            <a:headEnd/>
            <a:tailEnd/>
          </a:ln>
        </p:spPr>
        <p:txBody>
          <a:bodyPr wrap="none" anchor="ctr"/>
          <a:lstStyle/>
          <a:p>
            <a:endParaRPr lang="en-US"/>
          </a:p>
        </p:txBody>
      </p:sp>
      <p:sp>
        <p:nvSpPr>
          <p:cNvPr id="10246" name="Rectangle 6"/>
          <p:cNvSpPr>
            <a:spLocks noChangeAspect="1" noChangeArrowheads="1"/>
          </p:cNvSpPr>
          <p:nvPr/>
        </p:nvSpPr>
        <p:spPr bwMode="auto">
          <a:xfrm>
            <a:off x="5970589" y="1430338"/>
            <a:ext cx="687387" cy="2819400"/>
          </a:xfrm>
          <a:prstGeom prst="rect">
            <a:avLst/>
          </a:prstGeom>
          <a:solidFill>
            <a:schemeClr val="folHlink"/>
          </a:solidFill>
          <a:ln w="50800">
            <a:solidFill>
              <a:srgbClr val="B2B2B2"/>
            </a:solidFill>
            <a:miter lim="800000"/>
            <a:headEnd/>
            <a:tailEnd/>
          </a:ln>
        </p:spPr>
        <p:txBody>
          <a:bodyPr wrap="none" anchor="ctr"/>
          <a:lstStyle/>
          <a:p>
            <a:endParaRPr lang="en-US"/>
          </a:p>
        </p:txBody>
      </p:sp>
      <p:grpSp>
        <p:nvGrpSpPr>
          <p:cNvPr id="2" name="Group 7"/>
          <p:cNvGrpSpPr>
            <a:grpSpLocks noChangeAspect="1"/>
          </p:cNvGrpSpPr>
          <p:nvPr/>
        </p:nvGrpSpPr>
        <p:grpSpPr bwMode="auto">
          <a:xfrm>
            <a:off x="4856164" y="1855788"/>
            <a:ext cx="1069975" cy="1930400"/>
            <a:chOff x="1933" y="1219"/>
            <a:chExt cx="699" cy="1250"/>
          </a:xfrm>
        </p:grpSpPr>
        <p:sp>
          <p:nvSpPr>
            <p:cNvPr id="10287" name="Line 8"/>
            <p:cNvSpPr>
              <a:spLocks noChangeAspect="1" noChangeShapeType="1"/>
            </p:cNvSpPr>
            <p:nvPr/>
          </p:nvSpPr>
          <p:spPr bwMode="auto">
            <a:xfrm>
              <a:off x="1933" y="1219"/>
              <a:ext cx="696" cy="0"/>
            </a:xfrm>
            <a:prstGeom prst="line">
              <a:avLst/>
            </a:prstGeom>
            <a:noFill/>
            <a:ln w="25400">
              <a:solidFill>
                <a:schemeClr val="tx2"/>
              </a:solidFill>
              <a:round/>
              <a:headEnd/>
              <a:tailEnd/>
            </a:ln>
          </p:spPr>
          <p:txBody>
            <a:bodyPr wrap="none" anchor="ctr"/>
            <a:lstStyle/>
            <a:p>
              <a:endParaRPr lang="de-DE"/>
            </a:p>
          </p:txBody>
        </p:sp>
        <p:grpSp>
          <p:nvGrpSpPr>
            <p:cNvPr id="3" name="Group 9"/>
            <p:cNvGrpSpPr>
              <a:grpSpLocks noChangeAspect="1"/>
            </p:cNvGrpSpPr>
            <p:nvPr/>
          </p:nvGrpSpPr>
          <p:grpSpPr bwMode="auto">
            <a:xfrm>
              <a:off x="1975" y="2360"/>
              <a:ext cx="208" cy="98"/>
              <a:chOff x="4261" y="2871"/>
              <a:chExt cx="241" cy="113"/>
            </a:xfrm>
          </p:grpSpPr>
          <p:sp>
            <p:nvSpPr>
              <p:cNvPr id="10308" name="Rectangle 10"/>
              <p:cNvSpPr>
                <a:spLocks noChangeAspect="1" noChangeArrowheads="1"/>
              </p:cNvSpPr>
              <p:nvPr/>
            </p:nvSpPr>
            <p:spPr bwMode="auto">
              <a:xfrm>
                <a:off x="4349" y="2871"/>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9" name="Rectangle 11"/>
              <p:cNvSpPr>
                <a:spLocks noChangeAspect="1" noChangeArrowheads="1"/>
              </p:cNvSpPr>
              <p:nvPr/>
            </p:nvSpPr>
            <p:spPr bwMode="auto">
              <a:xfrm>
                <a:off x="4261"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10" name="Rectangle 12"/>
              <p:cNvSpPr>
                <a:spLocks noChangeAspect="1" noChangeArrowheads="1"/>
              </p:cNvSpPr>
              <p:nvPr/>
            </p:nvSpPr>
            <p:spPr bwMode="auto">
              <a:xfrm>
                <a:off x="4440"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nvGrpSpPr>
            <p:cNvPr id="4" name="Group 13"/>
            <p:cNvGrpSpPr>
              <a:grpSpLocks noChangeAspect="1"/>
            </p:cNvGrpSpPr>
            <p:nvPr/>
          </p:nvGrpSpPr>
          <p:grpSpPr bwMode="auto">
            <a:xfrm>
              <a:off x="1969" y="1233"/>
              <a:ext cx="210" cy="98"/>
              <a:chOff x="4266" y="1575"/>
              <a:chExt cx="241" cy="113"/>
            </a:xfrm>
          </p:grpSpPr>
          <p:sp>
            <p:nvSpPr>
              <p:cNvPr id="10305" name="Rectangle 14"/>
              <p:cNvSpPr>
                <a:spLocks noChangeAspect="1" noChangeArrowheads="1"/>
              </p:cNvSpPr>
              <p:nvPr/>
            </p:nvSpPr>
            <p:spPr bwMode="auto">
              <a:xfrm>
                <a:off x="4354" y="1575"/>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6" name="Rectangle 15"/>
              <p:cNvSpPr>
                <a:spLocks noChangeAspect="1" noChangeArrowheads="1"/>
              </p:cNvSpPr>
              <p:nvPr/>
            </p:nvSpPr>
            <p:spPr bwMode="auto">
              <a:xfrm>
                <a:off x="4266"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7" name="Rectangle 16"/>
              <p:cNvSpPr>
                <a:spLocks noChangeAspect="1" noChangeArrowheads="1"/>
              </p:cNvSpPr>
              <p:nvPr/>
            </p:nvSpPr>
            <p:spPr bwMode="auto">
              <a:xfrm>
                <a:off x="4445"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sp>
          <p:nvSpPr>
            <p:cNvPr id="10290" name="Line 17"/>
            <p:cNvSpPr>
              <a:spLocks noChangeAspect="1" noChangeShapeType="1"/>
            </p:cNvSpPr>
            <p:nvPr/>
          </p:nvSpPr>
          <p:spPr bwMode="auto">
            <a:xfrm>
              <a:off x="2339" y="1323"/>
              <a:ext cx="0" cy="258"/>
            </a:xfrm>
            <a:prstGeom prst="line">
              <a:avLst/>
            </a:prstGeom>
            <a:noFill/>
            <a:ln w="12700">
              <a:solidFill>
                <a:srgbClr val="A2FFA3"/>
              </a:solidFill>
              <a:prstDash val="sysDot"/>
              <a:round/>
              <a:headEnd/>
              <a:tailEnd/>
            </a:ln>
          </p:spPr>
          <p:txBody>
            <a:bodyPr wrap="none" anchor="ctr"/>
            <a:lstStyle/>
            <a:p>
              <a:endParaRPr lang="de-DE"/>
            </a:p>
          </p:txBody>
        </p:sp>
        <p:sp>
          <p:nvSpPr>
            <p:cNvPr id="10291" name="Line 18"/>
            <p:cNvSpPr>
              <a:spLocks noChangeAspect="1" noChangeShapeType="1"/>
            </p:cNvSpPr>
            <p:nvPr/>
          </p:nvSpPr>
          <p:spPr bwMode="auto">
            <a:xfrm>
              <a:off x="1966" y="1332"/>
              <a:ext cx="0" cy="257"/>
            </a:xfrm>
            <a:prstGeom prst="line">
              <a:avLst/>
            </a:prstGeom>
            <a:noFill/>
            <a:ln w="12700">
              <a:solidFill>
                <a:srgbClr val="A2FFA3"/>
              </a:solidFill>
              <a:prstDash val="sysDot"/>
              <a:round/>
              <a:headEnd/>
              <a:tailEnd/>
            </a:ln>
          </p:spPr>
          <p:txBody>
            <a:bodyPr wrap="none" anchor="ctr"/>
            <a:lstStyle/>
            <a:p>
              <a:endParaRPr lang="de-DE"/>
            </a:p>
          </p:txBody>
        </p:sp>
        <p:sp>
          <p:nvSpPr>
            <p:cNvPr id="10292" name="Line 19"/>
            <p:cNvSpPr>
              <a:spLocks noChangeAspect="1" noChangeShapeType="1"/>
            </p:cNvSpPr>
            <p:nvPr/>
          </p:nvSpPr>
          <p:spPr bwMode="auto">
            <a:xfrm>
              <a:off x="2339" y="2106"/>
              <a:ext cx="0" cy="259"/>
            </a:xfrm>
            <a:prstGeom prst="line">
              <a:avLst/>
            </a:prstGeom>
            <a:noFill/>
            <a:ln w="12700">
              <a:solidFill>
                <a:srgbClr val="A2FFA3"/>
              </a:solidFill>
              <a:prstDash val="sysDot"/>
              <a:round/>
              <a:headEnd/>
              <a:tailEnd/>
            </a:ln>
          </p:spPr>
          <p:txBody>
            <a:bodyPr wrap="none" anchor="ctr"/>
            <a:lstStyle/>
            <a:p>
              <a:endParaRPr lang="de-DE"/>
            </a:p>
          </p:txBody>
        </p:sp>
        <p:sp>
          <p:nvSpPr>
            <p:cNvPr id="10293" name="Line 20"/>
            <p:cNvSpPr>
              <a:spLocks noChangeAspect="1" noChangeShapeType="1"/>
            </p:cNvSpPr>
            <p:nvPr/>
          </p:nvSpPr>
          <p:spPr bwMode="auto">
            <a:xfrm>
              <a:off x="1966" y="2106"/>
              <a:ext cx="0" cy="259"/>
            </a:xfrm>
            <a:prstGeom prst="line">
              <a:avLst/>
            </a:prstGeom>
            <a:noFill/>
            <a:ln w="12700">
              <a:solidFill>
                <a:srgbClr val="A2FFA3"/>
              </a:solidFill>
              <a:prstDash val="sysDot"/>
              <a:round/>
              <a:headEnd/>
              <a:tailEnd/>
            </a:ln>
          </p:spPr>
          <p:txBody>
            <a:bodyPr wrap="none" anchor="ctr"/>
            <a:lstStyle/>
            <a:p>
              <a:endParaRPr lang="de-DE"/>
            </a:p>
          </p:txBody>
        </p:sp>
        <p:sp>
          <p:nvSpPr>
            <p:cNvPr id="10294" name="Line 21"/>
            <p:cNvSpPr>
              <a:spLocks noChangeAspect="1" noChangeShapeType="1"/>
            </p:cNvSpPr>
            <p:nvPr/>
          </p:nvSpPr>
          <p:spPr bwMode="auto">
            <a:xfrm>
              <a:off x="2384" y="1224"/>
              <a:ext cx="0" cy="130"/>
            </a:xfrm>
            <a:prstGeom prst="line">
              <a:avLst/>
            </a:prstGeom>
            <a:noFill/>
            <a:ln w="50800">
              <a:solidFill>
                <a:schemeClr val="tx2"/>
              </a:solidFill>
              <a:round/>
              <a:headEnd/>
              <a:tailEnd/>
            </a:ln>
          </p:spPr>
          <p:txBody>
            <a:bodyPr wrap="none" anchor="ctr"/>
            <a:lstStyle/>
            <a:p>
              <a:endParaRPr lang="de-DE"/>
            </a:p>
          </p:txBody>
        </p:sp>
        <p:sp>
          <p:nvSpPr>
            <p:cNvPr id="10295" name="Line 22"/>
            <p:cNvSpPr>
              <a:spLocks noChangeAspect="1" noChangeShapeType="1"/>
            </p:cNvSpPr>
            <p:nvPr/>
          </p:nvSpPr>
          <p:spPr bwMode="auto">
            <a:xfrm>
              <a:off x="1935" y="2469"/>
              <a:ext cx="697" cy="0"/>
            </a:xfrm>
            <a:prstGeom prst="line">
              <a:avLst/>
            </a:prstGeom>
            <a:noFill/>
            <a:ln w="25400">
              <a:solidFill>
                <a:schemeClr val="tx2"/>
              </a:solidFill>
              <a:round/>
              <a:headEnd/>
              <a:tailEnd/>
            </a:ln>
          </p:spPr>
          <p:txBody>
            <a:bodyPr wrap="none" anchor="ctr"/>
            <a:lstStyle/>
            <a:p>
              <a:endParaRPr lang="de-DE"/>
            </a:p>
          </p:txBody>
        </p:sp>
        <p:sp>
          <p:nvSpPr>
            <p:cNvPr id="10296" name="Line 23"/>
            <p:cNvSpPr>
              <a:spLocks noChangeAspect="1" noChangeShapeType="1"/>
            </p:cNvSpPr>
            <p:nvPr/>
          </p:nvSpPr>
          <p:spPr bwMode="auto">
            <a:xfrm>
              <a:off x="2384" y="2334"/>
              <a:ext cx="0" cy="130"/>
            </a:xfrm>
            <a:prstGeom prst="line">
              <a:avLst/>
            </a:prstGeom>
            <a:noFill/>
            <a:ln w="50800">
              <a:solidFill>
                <a:schemeClr val="tx2"/>
              </a:solidFill>
              <a:round/>
              <a:headEnd/>
              <a:tailEnd/>
            </a:ln>
          </p:spPr>
          <p:txBody>
            <a:bodyPr wrap="none" anchor="ctr"/>
            <a:lstStyle/>
            <a:p>
              <a:endParaRPr lang="de-DE"/>
            </a:p>
          </p:txBody>
        </p:sp>
        <p:grpSp>
          <p:nvGrpSpPr>
            <p:cNvPr id="5" name="Group 24"/>
            <p:cNvGrpSpPr>
              <a:grpSpLocks noChangeAspect="1"/>
            </p:cNvGrpSpPr>
            <p:nvPr/>
          </p:nvGrpSpPr>
          <p:grpSpPr bwMode="auto">
            <a:xfrm>
              <a:off x="2135" y="2358"/>
              <a:ext cx="208" cy="98"/>
              <a:chOff x="4261" y="2871"/>
              <a:chExt cx="241" cy="113"/>
            </a:xfrm>
          </p:grpSpPr>
          <p:sp>
            <p:nvSpPr>
              <p:cNvPr id="10302" name="Rectangle 25"/>
              <p:cNvSpPr>
                <a:spLocks noChangeAspect="1" noChangeArrowheads="1"/>
              </p:cNvSpPr>
              <p:nvPr/>
            </p:nvSpPr>
            <p:spPr bwMode="auto">
              <a:xfrm>
                <a:off x="4349" y="2871"/>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3" name="Rectangle 26"/>
              <p:cNvSpPr>
                <a:spLocks noChangeAspect="1" noChangeArrowheads="1"/>
              </p:cNvSpPr>
              <p:nvPr/>
            </p:nvSpPr>
            <p:spPr bwMode="auto">
              <a:xfrm>
                <a:off x="4261"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4" name="Rectangle 27"/>
              <p:cNvSpPr>
                <a:spLocks noChangeAspect="1" noChangeArrowheads="1"/>
              </p:cNvSpPr>
              <p:nvPr/>
            </p:nvSpPr>
            <p:spPr bwMode="auto">
              <a:xfrm>
                <a:off x="4440"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nvGrpSpPr>
            <p:cNvPr id="6" name="Group 28"/>
            <p:cNvGrpSpPr>
              <a:grpSpLocks noChangeAspect="1"/>
            </p:cNvGrpSpPr>
            <p:nvPr/>
          </p:nvGrpSpPr>
          <p:grpSpPr bwMode="auto">
            <a:xfrm>
              <a:off x="2129" y="1231"/>
              <a:ext cx="210" cy="98"/>
              <a:chOff x="4266" y="1575"/>
              <a:chExt cx="241" cy="113"/>
            </a:xfrm>
          </p:grpSpPr>
          <p:sp>
            <p:nvSpPr>
              <p:cNvPr id="10299" name="Rectangle 29"/>
              <p:cNvSpPr>
                <a:spLocks noChangeAspect="1" noChangeArrowheads="1"/>
              </p:cNvSpPr>
              <p:nvPr/>
            </p:nvSpPr>
            <p:spPr bwMode="auto">
              <a:xfrm>
                <a:off x="4354" y="1575"/>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0" name="Rectangle 30"/>
              <p:cNvSpPr>
                <a:spLocks noChangeAspect="1" noChangeArrowheads="1"/>
              </p:cNvSpPr>
              <p:nvPr/>
            </p:nvSpPr>
            <p:spPr bwMode="auto">
              <a:xfrm>
                <a:off x="4266"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1" name="Rectangle 31"/>
              <p:cNvSpPr>
                <a:spLocks noChangeAspect="1" noChangeArrowheads="1"/>
              </p:cNvSpPr>
              <p:nvPr/>
            </p:nvSpPr>
            <p:spPr bwMode="auto">
              <a:xfrm>
                <a:off x="4445"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sp>
        <p:nvSpPr>
          <p:cNvPr id="10248" name="Line 32"/>
          <p:cNvSpPr>
            <a:spLocks noChangeAspect="1" noChangeShapeType="1"/>
          </p:cNvSpPr>
          <p:nvPr/>
        </p:nvSpPr>
        <p:spPr bwMode="auto">
          <a:xfrm>
            <a:off x="4864100" y="1860551"/>
            <a:ext cx="0" cy="201613"/>
          </a:xfrm>
          <a:prstGeom prst="line">
            <a:avLst/>
          </a:prstGeom>
          <a:noFill/>
          <a:ln w="50800">
            <a:solidFill>
              <a:schemeClr val="tx2"/>
            </a:solidFill>
            <a:round/>
            <a:headEnd/>
            <a:tailEnd/>
          </a:ln>
        </p:spPr>
        <p:txBody>
          <a:bodyPr wrap="none" anchor="ctr"/>
          <a:lstStyle/>
          <a:p>
            <a:endParaRPr lang="de-DE"/>
          </a:p>
        </p:txBody>
      </p:sp>
      <p:sp>
        <p:nvSpPr>
          <p:cNvPr id="10249" name="Line 33"/>
          <p:cNvSpPr>
            <a:spLocks noChangeAspect="1" noChangeShapeType="1"/>
          </p:cNvSpPr>
          <p:nvPr/>
        </p:nvSpPr>
        <p:spPr bwMode="auto">
          <a:xfrm>
            <a:off x="4864100" y="3575051"/>
            <a:ext cx="0" cy="201613"/>
          </a:xfrm>
          <a:prstGeom prst="line">
            <a:avLst/>
          </a:prstGeom>
          <a:noFill/>
          <a:ln w="50800">
            <a:solidFill>
              <a:schemeClr val="tx2"/>
            </a:solidFill>
            <a:round/>
            <a:headEnd/>
            <a:tailEnd/>
          </a:ln>
        </p:spPr>
        <p:txBody>
          <a:bodyPr wrap="none" anchor="ctr"/>
          <a:lstStyle/>
          <a:p>
            <a:endParaRPr lang="de-DE"/>
          </a:p>
        </p:txBody>
      </p:sp>
      <p:sp>
        <p:nvSpPr>
          <p:cNvPr id="10250" name="Rectangle 34"/>
          <p:cNvSpPr>
            <a:spLocks noChangeAspect="1" noChangeArrowheads="1"/>
          </p:cNvSpPr>
          <p:nvPr/>
        </p:nvSpPr>
        <p:spPr bwMode="auto">
          <a:xfrm>
            <a:off x="4783139" y="3774718"/>
            <a:ext cx="815929" cy="349967"/>
          </a:xfrm>
          <a:prstGeom prst="rect">
            <a:avLst/>
          </a:prstGeom>
          <a:noFill/>
          <a:ln w="12700">
            <a:noFill/>
            <a:miter lim="800000"/>
            <a:headEnd/>
            <a:tailEnd/>
          </a:ln>
        </p:spPr>
        <p:txBody>
          <a:bodyPr wrap="none" lIns="66675" tIns="26987" rIns="66675" bIns="26987" anchor="ctr">
            <a:spAutoFit/>
          </a:bodyPr>
          <a:lstStyle/>
          <a:p>
            <a:pPr defTabSz="960438" eaLnBrk="0" hangingPunct="0">
              <a:lnSpc>
                <a:spcPct val="120000"/>
              </a:lnSpc>
            </a:pPr>
            <a:r>
              <a:rPr lang="en-US" sz="1600">
                <a:latin typeface="Helvetica" pitchFamily="34" charset="0"/>
              </a:rPr>
              <a:t>SPECT</a:t>
            </a:r>
          </a:p>
        </p:txBody>
      </p:sp>
      <p:sp>
        <p:nvSpPr>
          <p:cNvPr id="10251" name="Rectangle 35"/>
          <p:cNvSpPr>
            <a:spLocks noChangeAspect="1" noChangeArrowheads="1"/>
          </p:cNvSpPr>
          <p:nvPr/>
        </p:nvSpPr>
        <p:spPr bwMode="auto">
          <a:xfrm>
            <a:off x="6051551" y="3774718"/>
            <a:ext cx="407163" cy="349967"/>
          </a:xfrm>
          <a:prstGeom prst="rect">
            <a:avLst/>
          </a:prstGeom>
          <a:noFill/>
          <a:ln w="12700">
            <a:noFill/>
            <a:miter lim="800000"/>
            <a:headEnd/>
            <a:tailEnd/>
          </a:ln>
        </p:spPr>
        <p:txBody>
          <a:bodyPr wrap="none" lIns="66675" tIns="26987" rIns="66675" bIns="26987" anchor="ctr">
            <a:spAutoFit/>
          </a:bodyPr>
          <a:lstStyle/>
          <a:p>
            <a:pPr defTabSz="960438" eaLnBrk="0" hangingPunct="0">
              <a:lnSpc>
                <a:spcPct val="120000"/>
              </a:lnSpc>
            </a:pPr>
            <a:r>
              <a:rPr lang="en-US" sz="1600">
                <a:latin typeface="Helvetica" pitchFamily="34" charset="0"/>
              </a:rPr>
              <a:t>CT</a:t>
            </a:r>
          </a:p>
        </p:txBody>
      </p:sp>
      <p:sp>
        <p:nvSpPr>
          <p:cNvPr id="10252" name="Rectangle 36"/>
          <p:cNvSpPr>
            <a:spLocks noChangeAspect="1" noChangeArrowheads="1"/>
          </p:cNvSpPr>
          <p:nvPr/>
        </p:nvSpPr>
        <p:spPr bwMode="auto">
          <a:xfrm>
            <a:off x="6296026" y="3613150"/>
            <a:ext cx="80963" cy="146050"/>
          </a:xfrm>
          <a:prstGeom prst="rect">
            <a:avLst/>
          </a:prstGeom>
          <a:solidFill>
            <a:srgbClr val="FC0128"/>
          </a:solidFill>
          <a:ln w="12700">
            <a:solidFill>
              <a:srgbClr val="FC0128"/>
            </a:solidFill>
            <a:miter lim="800000"/>
            <a:headEnd/>
            <a:tailEnd/>
          </a:ln>
        </p:spPr>
        <p:txBody>
          <a:bodyPr wrap="none" anchor="ctr"/>
          <a:lstStyle/>
          <a:p>
            <a:endParaRPr lang="en-US"/>
          </a:p>
        </p:txBody>
      </p:sp>
      <p:sp>
        <p:nvSpPr>
          <p:cNvPr id="10253" name="Oval 37"/>
          <p:cNvSpPr>
            <a:spLocks noChangeAspect="1" noChangeArrowheads="1"/>
          </p:cNvSpPr>
          <p:nvPr/>
        </p:nvSpPr>
        <p:spPr bwMode="auto">
          <a:xfrm>
            <a:off x="6281739" y="1857375"/>
            <a:ext cx="109537" cy="120650"/>
          </a:xfrm>
          <a:prstGeom prst="ellipse">
            <a:avLst/>
          </a:prstGeom>
          <a:solidFill>
            <a:srgbClr val="FC0128"/>
          </a:solidFill>
          <a:ln w="12700">
            <a:solidFill>
              <a:srgbClr val="FC0128"/>
            </a:solidFill>
            <a:round/>
            <a:headEnd/>
            <a:tailEnd/>
          </a:ln>
        </p:spPr>
        <p:txBody>
          <a:bodyPr wrap="none" anchor="ctr"/>
          <a:lstStyle/>
          <a:p>
            <a:endParaRPr lang="en-US"/>
          </a:p>
        </p:txBody>
      </p:sp>
      <p:sp>
        <p:nvSpPr>
          <p:cNvPr id="10254" name="Line 38"/>
          <p:cNvSpPr>
            <a:spLocks noChangeAspect="1" noChangeShapeType="1"/>
          </p:cNvSpPr>
          <p:nvPr/>
        </p:nvSpPr>
        <p:spPr bwMode="auto">
          <a:xfrm>
            <a:off x="5389563" y="1857375"/>
            <a:ext cx="1047750" cy="0"/>
          </a:xfrm>
          <a:prstGeom prst="line">
            <a:avLst/>
          </a:prstGeom>
          <a:noFill/>
          <a:ln w="25400">
            <a:solidFill>
              <a:schemeClr val="tx2"/>
            </a:solidFill>
            <a:round/>
            <a:headEnd/>
            <a:tailEnd/>
          </a:ln>
        </p:spPr>
        <p:txBody>
          <a:bodyPr wrap="none" anchor="ctr"/>
          <a:lstStyle/>
          <a:p>
            <a:endParaRPr lang="de-DE"/>
          </a:p>
        </p:txBody>
      </p:sp>
      <p:sp>
        <p:nvSpPr>
          <p:cNvPr id="10255" name="Line 39"/>
          <p:cNvSpPr>
            <a:spLocks noChangeAspect="1" noChangeShapeType="1"/>
          </p:cNvSpPr>
          <p:nvPr/>
        </p:nvSpPr>
        <p:spPr bwMode="auto">
          <a:xfrm>
            <a:off x="6350000" y="2019300"/>
            <a:ext cx="0" cy="388938"/>
          </a:xfrm>
          <a:prstGeom prst="line">
            <a:avLst/>
          </a:prstGeom>
          <a:noFill/>
          <a:ln w="12700">
            <a:solidFill>
              <a:srgbClr val="FDC0E5"/>
            </a:solidFill>
            <a:prstDash val="sysDot"/>
            <a:round/>
            <a:headEnd/>
            <a:tailEnd/>
          </a:ln>
        </p:spPr>
        <p:txBody>
          <a:bodyPr wrap="none" anchor="ctr"/>
          <a:lstStyle/>
          <a:p>
            <a:endParaRPr lang="de-DE"/>
          </a:p>
        </p:txBody>
      </p:sp>
      <p:sp>
        <p:nvSpPr>
          <p:cNvPr id="10256" name="Line 40"/>
          <p:cNvSpPr>
            <a:spLocks noChangeAspect="1" noChangeShapeType="1"/>
          </p:cNvSpPr>
          <p:nvPr/>
        </p:nvSpPr>
        <p:spPr bwMode="auto">
          <a:xfrm>
            <a:off x="6350000" y="3095625"/>
            <a:ext cx="0" cy="496888"/>
          </a:xfrm>
          <a:prstGeom prst="line">
            <a:avLst/>
          </a:prstGeom>
          <a:noFill/>
          <a:ln w="12700">
            <a:solidFill>
              <a:srgbClr val="FDC0E5"/>
            </a:solidFill>
            <a:prstDash val="sysDot"/>
            <a:round/>
            <a:headEnd/>
            <a:tailEnd/>
          </a:ln>
        </p:spPr>
        <p:txBody>
          <a:bodyPr wrap="none" anchor="ctr"/>
          <a:lstStyle/>
          <a:p>
            <a:endParaRPr lang="de-DE"/>
          </a:p>
        </p:txBody>
      </p:sp>
      <p:sp>
        <p:nvSpPr>
          <p:cNvPr id="10257" name="Line 41"/>
          <p:cNvSpPr>
            <a:spLocks noChangeAspect="1" noChangeShapeType="1"/>
          </p:cNvSpPr>
          <p:nvPr/>
        </p:nvSpPr>
        <p:spPr bwMode="auto">
          <a:xfrm>
            <a:off x="5392739" y="3786188"/>
            <a:ext cx="1049337" cy="0"/>
          </a:xfrm>
          <a:prstGeom prst="line">
            <a:avLst/>
          </a:prstGeom>
          <a:noFill/>
          <a:ln w="25400">
            <a:solidFill>
              <a:schemeClr val="tx2"/>
            </a:solidFill>
            <a:round/>
            <a:headEnd/>
            <a:tailEnd/>
          </a:ln>
        </p:spPr>
        <p:txBody>
          <a:bodyPr wrap="none" anchor="ctr"/>
          <a:lstStyle/>
          <a:p>
            <a:endParaRPr lang="de-DE"/>
          </a:p>
        </p:txBody>
      </p:sp>
      <p:grpSp>
        <p:nvGrpSpPr>
          <p:cNvPr id="7" name="Group 46"/>
          <p:cNvGrpSpPr>
            <a:grpSpLocks/>
          </p:cNvGrpSpPr>
          <p:nvPr/>
        </p:nvGrpSpPr>
        <p:grpSpPr bwMode="auto">
          <a:xfrm>
            <a:off x="1981200" y="2386014"/>
            <a:ext cx="3951288" cy="674687"/>
            <a:chOff x="726" y="1503"/>
            <a:chExt cx="2489" cy="425"/>
          </a:xfrm>
        </p:grpSpPr>
        <p:sp>
          <p:nvSpPr>
            <p:cNvPr id="10283" name="Rectangle 47"/>
            <p:cNvSpPr>
              <a:spLocks noChangeAspect="1" noChangeArrowheads="1"/>
            </p:cNvSpPr>
            <p:nvPr/>
          </p:nvSpPr>
          <p:spPr bwMode="auto">
            <a:xfrm>
              <a:off x="726" y="1879"/>
              <a:ext cx="2219" cy="34"/>
            </a:xfrm>
            <a:prstGeom prst="rect">
              <a:avLst/>
            </a:prstGeom>
            <a:solidFill>
              <a:srgbClr val="3333FF"/>
            </a:solidFill>
            <a:ln w="12700">
              <a:solidFill>
                <a:srgbClr val="3333FF"/>
              </a:solidFill>
              <a:miter lim="800000"/>
              <a:headEnd/>
              <a:tailEnd/>
            </a:ln>
          </p:spPr>
          <p:txBody>
            <a:bodyPr wrap="none" anchor="ctr"/>
            <a:lstStyle/>
            <a:p>
              <a:endParaRPr lang="en-US"/>
            </a:p>
          </p:txBody>
        </p:sp>
        <p:pic>
          <p:nvPicPr>
            <p:cNvPr id="10284" name="Picture 48"/>
            <p:cNvPicPr>
              <a:picLocks noChangeAspect="1" noChangeArrowheads="1"/>
            </p:cNvPicPr>
            <p:nvPr/>
          </p:nvPicPr>
          <p:blipFill>
            <a:blip r:embed="rId4" cstate="print"/>
            <a:srcRect/>
            <a:stretch>
              <a:fillRect/>
            </a:stretch>
          </p:blipFill>
          <p:spPr bwMode="auto">
            <a:xfrm>
              <a:off x="972" y="1503"/>
              <a:ext cx="2243" cy="356"/>
            </a:xfrm>
            <a:prstGeom prst="rect">
              <a:avLst/>
            </a:prstGeom>
            <a:noFill/>
            <a:ln w="12700">
              <a:noFill/>
              <a:miter lim="800000"/>
              <a:headEnd/>
              <a:tailEnd/>
            </a:ln>
          </p:spPr>
        </p:pic>
        <p:sp>
          <p:nvSpPr>
            <p:cNvPr id="10285" name="Line 49"/>
            <p:cNvSpPr>
              <a:spLocks noChangeAspect="1" noChangeShapeType="1"/>
            </p:cNvSpPr>
            <p:nvPr/>
          </p:nvSpPr>
          <p:spPr bwMode="auto">
            <a:xfrm>
              <a:off x="2941" y="1809"/>
              <a:ext cx="258" cy="0"/>
            </a:xfrm>
            <a:prstGeom prst="line">
              <a:avLst/>
            </a:prstGeom>
            <a:noFill/>
            <a:ln w="50800">
              <a:solidFill>
                <a:srgbClr val="3333FF"/>
              </a:solidFill>
              <a:round/>
              <a:headEnd/>
              <a:tailEnd/>
            </a:ln>
          </p:spPr>
          <p:txBody>
            <a:bodyPr wrap="none" anchor="ctr"/>
            <a:lstStyle/>
            <a:p>
              <a:endParaRPr lang="de-DE"/>
            </a:p>
          </p:txBody>
        </p:sp>
        <p:sp>
          <p:nvSpPr>
            <p:cNvPr id="10286" name="Line 50"/>
            <p:cNvSpPr>
              <a:spLocks noChangeAspect="1" noChangeShapeType="1"/>
            </p:cNvSpPr>
            <p:nvPr/>
          </p:nvSpPr>
          <p:spPr bwMode="auto">
            <a:xfrm>
              <a:off x="2960" y="1797"/>
              <a:ext cx="6" cy="131"/>
            </a:xfrm>
            <a:prstGeom prst="line">
              <a:avLst/>
            </a:prstGeom>
            <a:noFill/>
            <a:ln w="76200">
              <a:solidFill>
                <a:srgbClr val="3333FF"/>
              </a:solidFill>
              <a:round/>
              <a:headEnd/>
              <a:tailEnd/>
            </a:ln>
          </p:spPr>
          <p:txBody>
            <a:bodyPr wrap="none" anchor="ctr"/>
            <a:lstStyle/>
            <a:p>
              <a:endParaRPr lang="de-DE"/>
            </a:p>
          </p:txBody>
        </p:sp>
      </p:grpSp>
      <p:grpSp>
        <p:nvGrpSpPr>
          <p:cNvPr id="8" name="Group 51"/>
          <p:cNvGrpSpPr>
            <a:grpSpLocks/>
          </p:cNvGrpSpPr>
          <p:nvPr/>
        </p:nvGrpSpPr>
        <p:grpSpPr bwMode="auto">
          <a:xfrm>
            <a:off x="4962526" y="2071688"/>
            <a:ext cx="493713" cy="1593850"/>
            <a:chOff x="2046" y="1335"/>
            <a:chExt cx="311" cy="1004"/>
          </a:xfrm>
        </p:grpSpPr>
        <p:grpSp>
          <p:nvGrpSpPr>
            <p:cNvPr id="9" name="Group 52"/>
            <p:cNvGrpSpPr>
              <a:grpSpLocks/>
            </p:cNvGrpSpPr>
            <p:nvPr/>
          </p:nvGrpSpPr>
          <p:grpSpPr bwMode="auto">
            <a:xfrm>
              <a:off x="2136" y="1341"/>
              <a:ext cx="51" cy="998"/>
              <a:chOff x="3636" y="3129"/>
              <a:chExt cx="39" cy="800"/>
            </a:xfrm>
          </p:grpSpPr>
          <p:sp>
            <p:nvSpPr>
              <p:cNvPr id="10281" name="Freeform 53"/>
              <p:cNvSpPr>
                <a:spLocks/>
              </p:cNvSpPr>
              <p:nvPr/>
            </p:nvSpPr>
            <p:spPr bwMode="auto">
              <a:xfrm>
                <a:off x="3636" y="3129"/>
                <a:ext cx="30" cy="186"/>
              </a:xfrm>
              <a:custGeom>
                <a:avLst/>
                <a:gdLst>
                  <a:gd name="T0" fmla="*/ 17 w 30"/>
                  <a:gd name="T1" fmla="*/ 186 h 186"/>
                  <a:gd name="T2" fmla="*/ 3 w 30"/>
                  <a:gd name="T3" fmla="*/ 167 h 186"/>
                  <a:gd name="T4" fmla="*/ 26 w 30"/>
                  <a:gd name="T5" fmla="*/ 156 h 186"/>
                  <a:gd name="T6" fmla="*/ 2 w 30"/>
                  <a:gd name="T7" fmla="*/ 140 h 186"/>
                  <a:gd name="T8" fmla="*/ 27 w 30"/>
                  <a:gd name="T9" fmla="*/ 125 h 186"/>
                  <a:gd name="T10" fmla="*/ 3 w 30"/>
                  <a:gd name="T11" fmla="*/ 102 h 186"/>
                  <a:gd name="T12" fmla="*/ 30 w 30"/>
                  <a:gd name="T13" fmla="*/ 83 h 186"/>
                  <a:gd name="T14" fmla="*/ 0 w 30"/>
                  <a:gd name="T15" fmla="*/ 63 h 186"/>
                  <a:gd name="T16" fmla="*/ 27 w 30"/>
                  <a:gd name="T17" fmla="*/ 45 h 186"/>
                  <a:gd name="T18" fmla="*/ 11 w 30"/>
                  <a:gd name="T19" fmla="*/ 24 h 186"/>
                  <a:gd name="T20" fmla="*/ 23 w 30"/>
                  <a:gd name="T21" fmla="*/ 11 h 186"/>
                  <a:gd name="T22" fmla="*/ 24 w 30"/>
                  <a:gd name="T23" fmla="*/ 0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86"/>
                  <a:gd name="T38" fmla="*/ 30 w 3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86">
                    <a:moveTo>
                      <a:pt x="17" y="186"/>
                    </a:moveTo>
                    <a:cubicBezTo>
                      <a:pt x="9" y="179"/>
                      <a:pt x="2" y="172"/>
                      <a:pt x="3" y="167"/>
                    </a:cubicBezTo>
                    <a:cubicBezTo>
                      <a:pt x="4" y="162"/>
                      <a:pt x="26" y="160"/>
                      <a:pt x="26" y="156"/>
                    </a:cubicBezTo>
                    <a:cubicBezTo>
                      <a:pt x="26" y="152"/>
                      <a:pt x="2" y="145"/>
                      <a:pt x="2" y="140"/>
                    </a:cubicBezTo>
                    <a:cubicBezTo>
                      <a:pt x="2" y="135"/>
                      <a:pt x="27" y="131"/>
                      <a:pt x="27" y="125"/>
                    </a:cubicBezTo>
                    <a:cubicBezTo>
                      <a:pt x="27" y="119"/>
                      <a:pt x="2" y="109"/>
                      <a:pt x="3" y="102"/>
                    </a:cubicBezTo>
                    <a:cubicBezTo>
                      <a:pt x="4" y="95"/>
                      <a:pt x="30" y="89"/>
                      <a:pt x="30" y="83"/>
                    </a:cubicBezTo>
                    <a:cubicBezTo>
                      <a:pt x="30" y="77"/>
                      <a:pt x="0" y="69"/>
                      <a:pt x="0" y="63"/>
                    </a:cubicBezTo>
                    <a:cubicBezTo>
                      <a:pt x="0" y="57"/>
                      <a:pt x="25" y="51"/>
                      <a:pt x="27" y="45"/>
                    </a:cubicBezTo>
                    <a:cubicBezTo>
                      <a:pt x="29" y="39"/>
                      <a:pt x="12" y="30"/>
                      <a:pt x="11" y="24"/>
                    </a:cubicBezTo>
                    <a:cubicBezTo>
                      <a:pt x="10" y="18"/>
                      <a:pt x="21" y="15"/>
                      <a:pt x="23" y="11"/>
                    </a:cubicBezTo>
                    <a:cubicBezTo>
                      <a:pt x="25" y="7"/>
                      <a:pt x="24" y="3"/>
                      <a:pt x="24" y="0"/>
                    </a:cubicBezTo>
                  </a:path>
                </a:pathLst>
              </a:custGeom>
              <a:noFill/>
              <a:ln w="9525">
                <a:solidFill>
                  <a:srgbClr val="FF0000"/>
                </a:solidFill>
                <a:miter lim="800000"/>
                <a:headEnd/>
                <a:tailEnd/>
              </a:ln>
            </p:spPr>
            <p:txBody>
              <a:bodyPr wrap="none" lIns="90000" tIns="46800" rIns="90000" bIns="46800" anchor="ctr"/>
              <a:lstStyle/>
              <a:p>
                <a:endParaRPr lang="en-US"/>
              </a:p>
            </p:txBody>
          </p:sp>
          <p:sp>
            <p:nvSpPr>
              <p:cNvPr id="10282" name="Freeform 54"/>
              <p:cNvSpPr>
                <a:spLocks/>
              </p:cNvSpPr>
              <p:nvPr/>
            </p:nvSpPr>
            <p:spPr bwMode="auto">
              <a:xfrm>
                <a:off x="3640" y="3537"/>
                <a:ext cx="35" cy="392"/>
              </a:xfrm>
              <a:custGeom>
                <a:avLst/>
                <a:gdLst>
                  <a:gd name="T0" fmla="*/ 16 w 35"/>
                  <a:gd name="T1" fmla="*/ 0 h 392"/>
                  <a:gd name="T2" fmla="*/ 2 w 35"/>
                  <a:gd name="T3" fmla="*/ 35 h 392"/>
                  <a:gd name="T4" fmla="*/ 29 w 35"/>
                  <a:gd name="T5" fmla="*/ 54 h 392"/>
                  <a:gd name="T6" fmla="*/ 10 w 35"/>
                  <a:gd name="T7" fmla="*/ 86 h 392"/>
                  <a:gd name="T8" fmla="*/ 25 w 35"/>
                  <a:gd name="T9" fmla="*/ 108 h 392"/>
                  <a:gd name="T10" fmla="*/ 7 w 35"/>
                  <a:gd name="T11" fmla="*/ 134 h 392"/>
                  <a:gd name="T12" fmla="*/ 31 w 35"/>
                  <a:gd name="T13" fmla="*/ 170 h 392"/>
                  <a:gd name="T14" fmla="*/ 8 w 35"/>
                  <a:gd name="T15" fmla="*/ 191 h 392"/>
                  <a:gd name="T16" fmla="*/ 32 w 35"/>
                  <a:gd name="T17" fmla="*/ 221 h 392"/>
                  <a:gd name="T18" fmla="*/ 5 w 35"/>
                  <a:gd name="T19" fmla="*/ 246 h 392"/>
                  <a:gd name="T20" fmla="*/ 35 w 35"/>
                  <a:gd name="T21" fmla="*/ 288 h 392"/>
                  <a:gd name="T22" fmla="*/ 7 w 35"/>
                  <a:gd name="T23" fmla="*/ 312 h 392"/>
                  <a:gd name="T24" fmla="*/ 34 w 35"/>
                  <a:gd name="T25" fmla="*/ 339 h 392"/>
                  <a:gd name="T26" fmla="*/ 8 w 35"/>
                  <a:gd name="T27" fmla="*/ 359 h 392"/>
                  <a:gd name="T28" fmla="*/ 23 w 35"/>
                  <a:gd name="T29" fmla="*/ 389 h 392"/>
                  <a:gd name="T30" fmla="*/ 22 w 35"/>
                  <a:gd name="T31" fmla="*/ 378 h 3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
                  <a:gd name="T49" fmla="*/ 0 h 392"/>
                  <a:gd name="T50" fmla="*/ 35 w 35"/>
                  <a:gd name="T51" fmla="*/ 392 h 3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 h="392">
                    <a:moveTo>
                      <a:pt x="16" y="0"/>
                    </a:moveTo>
                    <a:cubicBezTo>
                      <a:pt x="8" y="13"/>
                      <a:pt x="0" y="26"/>
                      <a:pt x="2" y="35"/>
                    </a:cubicBezTo>
                    <a:cubicBezTo>
                      <a:pt x="4" y="44"/>
                      <a:pt x="28" y="46"/>
                      <a:pt x="29" y="54"/>
                    </a:cubicBezTo>
                    <a:cubicBezTo>
                      <a:pt x="30" y="62"/>
                      <a:pt x="11" y="77"/>
                      <a:pt x="10" y="86"/>
                    </a:cubicBezTo>
                    <a:cubicBezTo>
                      <a:pt x="9" y="95"/>
                      <a:pt x="26" y="100"/>
                      <a:pt x="25" y="108"/>
                    </a:cubicBezTo>
                    <a:cubicBezTo>
                      <a:pt x="24" y="116"/>
                      <a:pt x="6" y="124"/>
                      <a:pt x="7" y="134"/>
                    </a:cubicBezTo>
                    <a:cubicBezTo>
                      <a:pt x="8" y="144"/>
                      <a:pt x="31" y="161"/>
                      <a:pt x="31" y="170"/>
                    </a:cubicBezTo>
                    <a:cubicBezTo>
                      <a:pt x="31" y="179"/>
                      <a:pt x="8" y="183"/>
                      <a:pt x="8" y="191"/>
                    </a:cubicBezTo>
                    <a:cubicBezTo>
                      <a:pt x="8" y="199"/>
                      <a:pt x="32" y="212"/>
                      <a:pt x="32" y="221"/>
                    </a:cubicBezTo>
                    <a:cubicBezTo>
                      <a:pt x="32" y="230"/>
                      <a:pt x="5" y="235"/>
                      <a:pt x="5" y="246"/>
                    </a:cubicBezTo>
                    <a:cubicBezTo>
                      <a:pt x="5" y="257"/>
                      <a:pt x="35" y="277"/>
                      <a:pt x="35" y="288"/>
                    </a:cubicBezTo>
                    <a:cubicBezTo>
                      <a:pt x="35" y="299"/>
                      <a:pt x="7" y="304"/>
                      <a:pt x="7" y="312"/>
                    </a:cubicBezTo>
                    <a:cubicBezTo>
                      <a:pt x="7" y="320"/>
                      <a:pt x="34" y="331"/>
                      <a:pt x="34" y="339"/>
                    </a:cubicBezTo>
                    <a:cubicBezTo>
                      <a:pt x="34" y="347"/>
                      <a:pt x="10" y="351"/>
                      <a:pt x="8" y="359"/>
                    </a:cubicBezTo>
                    <a:cubicBezTo>
                      <a:pt x="6" y="367"/>
                      <a:pt x="21" y="386"/>
                      <a:pt x="23" y="389"/>
                    </a:cubicBezTo>
                    <a:cubicBezTo>
                      <a:pt x="25" y="392"/>
                      <a:pt x="23" y="385"/>
                      <a:pt x="22" y="378"/>
                    </a:cubicBezTo>
                  </a:path>
                </a:pathLst>
              </a:custGeom>
              <a:noFill/>
              <a:ln w="9525">
                <a:solidFill>
                  <a:srgbClr val="FF0000"/>
                </a:solidFill>
                <a:miter lim="800000"/>
                <a:headEnd/>
                <a:tailEnd/>
              </a:ln>
            </p:spPr>
            <p:txBody>
              <a:bodyPr wrap="none" lIns="90000" tIns="46800" rIns="90000" bIns="46800" anchor="ctr"/>
              <a:lstStyle/>
              <a:p>
                <a:endParaRPr lang="en-US"/>
              </a:p>
            </p:txBody>
          </p:sp>
        </p:grpSp>
        <p:grpSp>
          <p:nvGrpSpPr>
            <p:cNvPr id="10" name="Group 55"/>
            <p:cNvGrpSpPr>
              <a:grpSpLocks/>
            </p:cNvGrpSpPr>
            <p:nvPr/>
          </p:nvGrpSpPr>
          <p:grpSpPr bwMode="auto">
            <a:xfrm>
              <a:off x="2224" y="1339"/>
              <a:ext cx="51" cy="998"/>
              <a:chOff x="3636" y="3129"/>
              <a:chExt cx="39" cy="800"/>
            </a:xfrm>
          </p:grpSpPr>
          <p:sp>
            <p:nvSpPr>
              <p:cNvPr id="10279" name="Freeform 56"/>
              <p:cNvSpPr>
                <a:spLocks/>
              </p:cNvSpPr>
              <p:nvPr/>
            </p:nvSpPr>
            <p:spPr bwMode="auto">
              <a:xfrm>
                <a:off x="3636" y="3129"/>
                <a:ext cx="30" cy="186"/>
              </a:xfrm>
              <a:custGeom>
                <a:avLst/>
                <a:gdLst>
                  <a:gd name="T0" fmla="*/ 17 w 30"/>
                  <a:gd name="T1" fmla="*/ 186 h 186"/>
                  <a:gd name="T2" fmla="*/ 3 w 30"/>
                  <a:gd name="T3" fmla="*/ 167 h 186"/>
                  <a:gd name="T4" fmla="*/ 26 w 30"/>
                  <a:gd name="T5" fmla="*/ 156 h 186"/>
                  <a:gd name="T6" fmla="*/ 2 w 30"/>
                  <a:gd name="T7" fmla="*/ 140 h 186"/>
                  <a:gd name="T8" fmla="*/ 27 w 30"/>
                  <a:gd name="T9" fmla="*/ 125 h 186"/>
                  <a:gd name="T10" fmla="*/ 3 w 30"/>
                  <a:gd name="T11" fmla="*/ 102 h 186"/>
                  <a:gd name="T12" fmla="*/ 30 w 30"/>
                  <a:gd name="T13" fmla="*/ 83 h 186"/>
                  <a:gd name="T14" fmla="*/ 0 w 30"/>
                  <a:gd name="T15" fmla="*/ 63 h 186"/>
                  <a:gd name="T16" fmla="*/ 27 w 30"/>
                  <a:gd name="T17" fmla="*/ 45 h 186"/>
                  <a:gd name="T18" fmla="*/ 11 w 30"/>
                  <a:gd name="T19" fmla="*/ 24 h 186"/>
                  <a:gd name="T20" fmla="*/ 23 w 30"/>
                  <a:gd name="T21" fmla="*/ 11 h 186"/>
                  <a:gd name="T22" fmla="*/ 24 w 30"/>
                  <a:gd name="T23" fmla="*/ 0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86"/>
                  <a:gd name="T38" fmla="*/ 30 w 3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86">
                    <a:moveTo>
                      <a:pt x="17" y="186"/>
                    </a:moveTo>
                    <a:cubicBezTo>
                      <a:pt x="9" y="179"/>
                      <a:pt x="2" y="172"/>
                      <a:pt x="3" y="167"/>
                    </a:cubicBezTo>
                    <a:cubicBezTo>
                      <a:pt x="4" y="162"/>
                      <a:pt x="26" y="160"/>
                      <a:pt x="26" y="156"/>
                    </a:cubicBezTo>
                    <a:cubicBezTo>
                      <a:pt x="26" y="152"/>
                      <a:pt x="2" y="145"/>
                      <a:pt x="2" y="140"/>
                    </a:cubicBezTo>
                    <a:cubicBezTo>
                      <a:pt x="2" y="135"/>
                      <a:pt x="27" y="131"/>
                      <a:pt x="27" y="125"/>
                    </a:cubicBezTo>
                    <a:cubicBezTo>
                      <a:pt x="27" y="119"/>
                      <a:pt x="2" y="109"/>
                      <a:pt x="3" y="102"/>
                    </a:cubicBezTo>
                    <a:cubicBezTo>
                      <a:pt x="4" y="95"/>
                      <a:pt x="30" y="89"/>
                      <a:pt x="30" y="83"/>
                    </a:cubicBezTo>
                    <a:cubicBezTo>
                      <a:pt x="30" y="77"/>
                      <a:pt x="0" y="69"/>
                      <a:pt x="0" y="63"/>
                    </a:cubicBezTo>
                    <a:cubicBezTo>
                      <a:pt x="0" y="57"/>
                      <a:pt x="25" y="51"/>
                      <a:pt x="27" y="45"/>
                    </a:cubicBezTo>
                    <a:cubicBezTo>
                      <a:pt x="29" y="39"/>
                      <a:pt x="12" y="30"/>
                      <a:pt x="11" y="24"/>
                    </a:cubicBezTo>
                    <a:cubicBezTo>
                      <a:pt x="10" y="18"/>
                      <a:pt x="21" y="15"/>
                      <a:pt x="23" y="11"/>
                    </a:cubicBezTo>
                    <a:cubicBezTo>
                      <a:pt x="25" y="7"/>
                      <a:pt x="24" y="3"/>
                      <a:pt x="24" y="0"/>
                    </a:cubicBezTo>
                  </a:path>
                </a:pathLst>
              </a:custGeom>
              <a:noFill/>
              <a:ln w="9525">
                <a:solidFill>
                  <a:srgbClr val="FF0000"/>
                </a:solidFill>
                <a:miter lim="800000"/>
                <a:headEnd/>
                <a:tailEnd/>
              </a:ln>
            </p:spPr>
            <p:txBody>
              <a:bodyPr wrap="none" lIns="90000" tIns="46800" rIns="90000" bIns="46800" anchor="ctr"/>
              <a:lstStyle/>
              <a:p>
                <a:endParaRPr lang="en-US"/>
              </a:p>
            </p:txBody>
          </p:sp>
          <p:sp>
            <p:nvSpPr>
              <p:cNvPr id="10280" name="Freeform 57"/>
              <p:cNvSpPr>
                <a:spLocks/>
              </p:cNvSpPr>
              <p:nvPr/>
            </p:nvSpPr>
            <p:spPr bwMode="auto">
              <a:xfrm>
                <a:off x="3640" y="3537"/>
                <a:ext cx="35" cy="392"/>
              </a:xfrm>
              <a:custGeom>
                <a:avLst/>
                <a:gdLst>
                  <a:gd name="T0" fmla="*/ 16 w 35"/>
                  <a:gd name="T1" fmla="*/ 0 h 392"/>
                  <a:gd name="T2" fmla="*/ 2 w 35"/>
                  <a:gd name="T3" fmla="*/ 35 h 392"/>
                  <a:gd name="T4" fmla="*/ 29 w 35"/>
                  <a:gd name="T5" fmla="*/ 54 h 392"/>
                  <a:gd name="T6" fmla="*/ 10 w 35"/>
                  <a:gd name="T7" fmla="*/ 86 h 392"/>
                  <a:gd name="T8" fmla="*/ 25 w 35"/>
                  <a:gd name="T9" fmla="*/ 108 h 392"/>
                  <a:gd name="T10" fmla="*/ 7 w 35"/>
                  <a:gd name="T11" fmla="*/ 134 h 392"/>
                  <a:gd name="T12" fmla="*/ 31 w 35"/>
                  <a:gd name="T13" fmla="*/ 170 h 392"/>
                  <a:gd name="T14" fmla="*/ 8 w 35"/>
                  <a:gd name="T15" fmla="*/ 191 h 392"/>
                  <a:gd name="T16" fmla="*/ 32 w 35"/>
                  <a:gd name="T17" fmla="*/ 221 h 392"/>
                  <a:gd name="T18" fmla="*/ 5 w 35"/>
                  <a:gd name="T19" fmla="*/ 246 h 392"/>
                  <a:gd name="T20" fmla="*/ 35 w 35"/>
                  <a:gd name="T21" fmla="*/ 288 h 392"/>
                  <a:gd name="T22" fmla="*/ 7 w 35"/>
                  <a:gd name="T23" fmla="*/ 312 h 392"/>
                  <a:gd name="T24" fmla="*/ 34 w 35"/>
                  <a:gd name="T25" fmla="*/ 339 h 392"/>
                  <a:gd name="T26" fmla="*/ 8 w 35"/>
                  <a:gd name="T27" fmla="*/ 359 h 392"/>
                  <a:gd name="T28" fmla="*/ 23 w 35"/>
                  <a:gd name="T29" fmla="*/ 389 h 392"/>
                  <a:gd name="T30" fmla="*/ 22 w 35"/>
                  <a:gd name="T31" fmla="*/ 378 h 3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
                  <a:gd name="T49" fmla="*/ 0 h 392"/>
                  <a:gd name="T50" fmla="*/ 35 w 35"/>
                  <a:gd name="T51" fmla="*/ 392 h 3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 h="392">
                    <a:moveTo>
                      <a:pt x="16" y="0"/>
                    </a:moveTo>
                    <a:cubicBezTo>
                      <a:pt x="8" y="13"/>
                      <a:pt x="0" y="26"/>
                      <a:pt x="2" y="35"/>
                    </a:cubicBezTo>
                    <a:cubicBezTo>
                      <a:pt x="4" y="44"/>
                      <a:pt x="28" y="46"/>
                      <a:pt x="29" y="54"/>
                    </a:cubicBezTo>
                    <a:cubicBezTo>
                      <a:pt x="30" y="62"/>
                      <a:pt x="11" y="77"/>
                      <a:pt x="10" y="86"/>
                    </a:cubicBezTo>
                    <a:cubicBezTo>
                      <a:pt x="9" y="95"/>
                      <a:pt x="26" y="100"/>
                      <a:pt x="25" y="108"/>
                    </a:cubicBezTo>
                    <a:cubicBezTo>
                      <a:pt x="24" y="116"/>
                      <a:pt x="6" y="124"/>
                      <a:pt x="7" y="134"/>
                    </a:cubicBezTo>
                    <a:cubicBezTo>
                      <a:pt x="8" y="144"/>
                      <a:pt x="31" y="161"/>
                      <a:pt x="31" y="170"/>
                    </a:cubicBezTo>
                    <a:cubicBezTo>
                      <a:pt x="31" y="179"/>
                      <a:pt x="8" y="183"/>
                      <a:pt x="8" y="191"/>
                    </a:cubicBezTo>
                    <a:cubicBezTo>
                      <a:pt x="8" y="199"/>
                      <a:pt x="32" y="212"/>
                      <a:pt x="32" y="221"/>
                    </a:cubicBezTo>
                    <a:cubicBezTo>
                      <a:pt x="32" y="230"/>
                      <a:pt x="5" y="235"/>
                      <a:pt x="5" y="246"/>
                    </a:cubicBezTo>
                    <a:cubicBezTo>
                      <a:pt x="5" y="257"/>
                      <a:pt x="35" y="277"/>
                      <a:pt x="35" y="288"/>
                    </a:cubicBezTo>
                    <a:cubicBezTo>
                      <a:pt x="35" y="299"/>
                      <a:pt x="7" y="304"/>
                      <a:pt x="7" y="312"/>
                    </a:cubicBezTo>
                    <a:cubicBezTo>
                      <a:pt x="7" y="320"/>
                      <a:pt x="34" y="331"/>
                      <a:pt x="34" y="339"/>
                    </a:cubicBezTo>
                    <a:cubicBezTo>
                      <a:pt x="34" y="347"/>
                      <a:pt x="10" y="351"/>
                      <a:pt x="8" y="359"/>
                    </a:cubicBezTo>
                    <a:cubicBezTo>
                      <a:pt x="6" y="367"/>
                      <a:pt x="21" y="386"/>
                      <a:pt x="23" y="389"/>
                    </a:cubicBezTo>
                    <a:cubicBezTo>
                      <a:pt x="25" y="392"/>
                      <a:pt x="23" y="385"/>
                      <a:pt x="22" y="378"/>
                    </a:cubicBezTo>
                  </a:path>
                </a:pathLst>
              </a:custGeom>
              <a:noFill/>
              <a:ln w="9525">
                <a:solidFill>
                  <a:srgbClr val="FF0000"/>
                </a:solidFill>
                <a:miter lim="800000"/>
                <a:headEnd/>
                <a:tailEnd/>
              </a:ln>
            </p:spPr>
            <p:txBody>
              <a:bodyPr wrap="none" lIns="90000" tIns="46800" rIns="90000" bIns="46800" anchor="ctr"/>
              <a:lstStyle/>
              <a:p>
                <a:endParaRPr lang="en-US"/>
              </a:p>
            </p:txBody>
          </p:sp>
        </p:grpSp>
        <p:grpSp>
          <p:nvGrpSpPr>
            <p:cNvPr id="11" name="Group 58"/>
            <p:cNvGrpSpPr>
              <a:grpSpLocks/>
            </p:cNvGrpSpPr>
            <p:nvPr/>
          </p:nvGrpSpPr>
          <p:grpSpPr bwMode="auto">
            <a:xfrm>
              <a:off x="2306" y="1337"/>
              <a:ext cx="51" cy="998"/>
              <a:chOff x="3636" y="3129"/>
              <a:chExt cx="39" cy="800"/>
            </a:xfrm>
          </p:grpSpPr>
          <p:sp>
            <p:nvSpPr>
              <p:cNvPr id="10277" name="Freeform 59"/>
              <p:cNvSpPr>
                <a:spLocks/>
              </p:cNvSpPr>
              <p:nvPr/>
            </p:nvSpPr>
            <p:spPr bwMode="auto">
              <a:xfrm>
                <a:off x="3636" y="3129"/>
                <a:ext cx="30" cy="186"/>
              </a:xfrm>
              <a:custGeom>
                <a:avLst/>
                <a:gdLst>
                  <a:gd name="T0" fmla="*/ 17 w 30"/>
                  <a:gd name="T1" fmla="*/ 186 h 186"/>
                  <a:gd name="T2" fmla="*/ 3 w 30"/>
                  <a:gd name="T3" fmla="*/ 167 h 186"/>
                  <a:gd name="T4" fmla="*/ 26 w 30"/>
                  <a:gd name="T5" fmla="*/ 156 h 186"/>
                  <a:gd name="T6" fmla="*/ 2 w 30"/>
                  <a:gd name="T7" fmla="*/ 140 h 186"/>
                  <a:gd name="T8" fmla="*/ 27 w 30"/>
                  <a:gd name="T9" fmla="*/ 125 h 186"/>
                  <a:gd name="T10" fmla="*/ 3 w 30"/>
                  <a:gd name="T11" fmla="*/ 102 h 186"/>
                  <a:gd name="T12" fmla="*/ 30 w 30"/>
                  <a:gd name="T13" fmla="*/ 83 h 186"/>
                  <a:gd name="T14" fmla="*/ 0 w 30"/>
                  <a:gd name="T15" fmla="*/ 63 h 186"/>
                  <a:gd name="T16" fmla="*/ 27 w 30"/>
                  <a:gd name="T17" fmla="*/ 45 h 186"/>
                  <a:gd name="T18" fmla="*/ 11 w 30"/>
                  <a:gd name="T19" fmla="*/ 24 h 186"/>
                  <a:gd name="T20" fmla="*/ 23 w 30"/>
                  <a:gd name="T21" fmla="*/ 11 h 186"/>
                  <a:gd name="T22" fmla="*/ 24 w 30"/>
                  <a:gd name="T23" fmla="*/ 0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86"/>
                  <a:gd name="T38" fmla="*/ 30 w 3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86">
                    <a:moveTo>
                      <a:pt x="17" y="186"/>
                    </a:moveTo>
                    <a:cubicBezTo>
                      <a:pt x="9" y="179"/>
                      <a:pt x="2" y="172"/>
                      <a:pt x="3" y="167"/>
                    </a:cubicBezTo>
                    <a:cubicBezTo>
                      <a:pt x="4" y="162"/>
                      <a:pt x="26" y="160"/>
                      <a:pt x="26" y="156"/>
                    </a:cubicBezTo>
                    <a:cubicBezTo>
                      <a:pt x="26" y="152"/>
                      <a:pt x="2" y="145"/>
                      <a:pt x="2" y="140"/>
                    </a:cubicBezTo>
                    <a:cubicBezTo>
                      <a:pt x="2" y="135"/>
                      <a:pt x="27" y="131"/>
                      <a:pt x="27" y="125"/>
                    </a:cubicBezTo>
                    <a:cubicBezTo>
                      <a:pt x="27" y="119"/>
                      <a:pt x="2" y="109"/>
                      <a:pt x="3" y="102"/>
                    </a:cubicBezTo>
                    <a:cubicBezTo>
                      <a:pt x="4" y="95"/>
                      <a:pt x="30" y="89"/>
                      <a:pt x="30" y="83"/>
                    </a:cubicBezTo>
                    <a:cubicBezTo>
                      <a:pt x="30" y="77"/>
                      <a:pt x="0" y="69"/>
                      <a:pt x="0" y="63"/>
                    </a:cubicBezTo>
                    <a:cubicBezTo>
                      <a:pt x="0" y="57"/>
                      <a:pt x="25" y="51"/>
                      <a:pt x="27" y="45"/>
                    </a:cubicBezTo>
                    <a:cubicBezTo>
                      <a:pt x="29" y="39"/>
                      <a:pt x="12" y="30"/>
                      <a:pt x="11" y="24"/>
                    </a:cubicBezTo>
                    <a:cubicBezTo>
                      <a:pt x="10" y="18"/>
                      <a:pt x="21" y="15"/>
                      <a:pt x="23" y="11"/>
                    </a:cubicBezTo>
                    <a:cubicBezTo>
                      <a:pt x="25" y="7"/>
                      <a:pt x="24" y="3"/>
                      <a:pt x="24" y="0"/>
                    </a:cubicBezTo>
                  </a:path>
                </a:pathLst>
              </a:custGeom>
              <a:noFill/>
              <a:ln w="9525">
                <a:solidFill>
                  <a:srgbClr val="FF0000"/>
                </a:solidFill>
                <a:miter lim="800000"/>
                <a:headEnd/>
                <a:tailEnd/>
              </a:ln>
            </p:spPr>
            <p:txBody>
              <a:bodyPr wrap="none" lIns="90000" tIns="46800" rIns="90000" bIns="46800" anchor="ctr"/>
              <a:lstStyle/>
              <a:p>
                <a:endParaRPr lang="en-US"/>
              </a:p>
            </p:txBody>
          </p:sp>
          <p:sp>
            <p:nvSpPr>
              <p:cNvPr id="10278" name="Freeform 60"/>
              <p:cNvSpPr>
                <a:spLocks/>
              </p:cNvSpPr>
              <p:nvPr/>
            </p:nvSpPr>
            <p:spPr bwMode="auto">
              <a:xfrm>
                <a:off x="3640" y="3537"/>
                <a:ext cx="35" cy="392"/>
              </a:xfrm>
              <a:custGeom>
                <a:avLst/>
                <a:gdLst>
                  <a:gd name="T0" fmla="*/ 16 w 35"/>
                  <a:gd name="T1" fmla="*/ 0 h 392"/>
                  <a:gd name="T2" fmla="*/ 2 w 35"/>
                  <a:gd name="T3" fmla="*/ 35 h 392"/>
                  <a:gd name="T4" fmla="*/ 29 w 35"/>
                  <a:gd name="T5" fmla="*/ 54 h 392"/>
                  <a:gd name="T6" fmla="*/ 10 w 35"/>
                  <a:gd name="T7" fmla="*/ 86 h 392"/>
                  <a:gd name="T8" fmla="*/ 25 w 35"/>
                  <a:gd name="T9" fmla="*/ 108 h 392"/>
                  <a:gd name="T10" fmla="*/ 7 w 35"/>
                  <a:gd name="T11" fmla="*/ 134 h 392"/>
                  <a:gd name="T12" fmla="*/ 31 w 35"/>
                  <a:gd name="T13" fmla="*/ 170 h 392"/>
                  <a:gd name="T14" fmla="*/ 8 w 35"/>
                  <a:gd name="T15" fmla="*/ 191 h 392"/>
                  <a:gd name="T16" fmla="*/ 32 w 35"/>
                  <a:gd name="T17" fmla="*/ 221 h 392"/>
                  <a:gd name="T18" fmla="*/ 5 w 35"/>
                  <a:gd name="T19" fmla="*/ 246 h 392"/>
                  <a:gd name="T20" fmla="*/ 35 w 35"/>
                  <a:gd name="T21" fmla="*/ 288 h 392"/>
                  <a:gd name="T22" fmla="*/ 7 w 35"/>
                  <a:gd name="T23" fmla="*/ 312 h 392"/>
                  <a:gd name="T24" fmla="*/ 34 w 35"/>
                  <a:gd name="T25" fmla="*/ 339 h 392"/>
                  <a:gd name="T26" fmla="*/ 8 w 35"/>
                  <a:gd name="T27" fmla="*/ 359 h 392"/>
                  <a:gd name="T28" fmla="*/ 23 w 35"/>
                  <a:gd name="T29" fmla="*/ 389 h 392"/>
                  <a:gd name="T30" fmla="*/ 22 w 35"/>
                  <a:gd name="T31" fmla="*/ 378 h 3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
                  <a:gd name="T49" fmla="*/ 0 h 392"/>
                  <a:gd name="T50" fmla="*/ 35 w 35"/>
                  <a:gd name="T51" fmla="*/ 392 h 3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 h="392">
                    <a:moveTo>
                      <a:pt x="16" y="0"/>
                    </a:moveTo>
                    <a:cubicBezTo>
                      <a:pt x="8" y="13"/>
                      <a:pt x="0" y="26"/>
                      <a:pt x="2" y="35"/>
                    </a:cubicBezTo>
                    <a:cubicBezTo>
                      <a:pt x="4" y="44"/>
                      <a:pt x="28" y="46"/>
                      <a:pt x="29" y="54"/>
                    </a:cubicBezTo>
                    <a:cubicBezTo>
                      <a:pt x="30" y="62"/>
                      <a:pt x="11" y="77"/>
                      <a:pt x="10" y="86"/>
                    </a:cubicBezTo>
                    <a:cubicBezTo>
                      <a:pt x="9" y="95"/>
                      <a:pt x="26" y="100"/>
                      <a:pt x="25" y="108"/>
                    </a:cubicBezTo>
                    <a:cubicBezTo>
                      <a:pt x="24" y="116"/>
                      <a:pt x="6" y="124"/>
                      <a:pt x="7" y="134"/>
                    </a:cubicBezTo>
                    <a:cubicBezTo>
                      <a:pt x="8" y="144"/>
                      <a:pt x="31" y="161"/>
                      <a:pt x="31" y="170"/>
                    </a:cubicBezTo>
                    <a:cubicBezTo>
                      <a:pt x="31" y="179"/>
                      <a:pt x="8" y="183"/>
                      <a:pt x="8" y="191"/>
                    </a:cubicBezTo>
                    <a:cubicBezTo>
                      <a:pt x="8" y="199"/>
                      <a:pt x="32" y="212"/>
                      <a:pt x="32" y="221"/>
                    </a:cubicBezTo>
                    <a:cubicBezTo>
                      <a:pt x="32" y="230"/>
                      <a:pt x="5" y="235"/>
                      <a:pt x="5" y="246"/>
                    </a:cubicBezTo>
                    <a:cubicBezTo>
                      <a:pt x="5" y="257"/>
                      <a:pt x="35" y="277"/>
                      <a:pt x="35" y="288"/>
                    </a:cubicBezTo>
                    <a:cubicBezTo>
                      <a:pt x="35" y="299"/>
                      <a:pt x="7" y="304"/>
                      <a:pt x="7" y="312"/>
                    </a:cubicBezTo>
                    <a:cubicBezTo>
                      <a:pt x="7" y="320"/>
                      <a:pt x="34" y="331"/>
                      <a:pt x="34" y="339"/>
                    </a:cubicBezTo>
                    <a:cubicBezTo>
                      <a:pt x="34" y="347"/>
                      <a:pt x="10" y="351"/>
                      <a:pt x="8" y="359"/>
                    </a:cubicBezTo>
                    <a:cubicBezTo>
                      <a:pt x="6" y="367"/>
                      <a:pt x="21" y="386"/>
                      <a:pt x="23" y="389"/>
                    </a:cubicBezTo>
                    <a:cubicBezTo>
                      <a:pt x="25" y="392"/>
                      <a:pt x="23" y="385"/>
                      <a:pt x="22" y="378"/>
                    </a:cubicBezTo>
                  </a:path>
                </a:pathLst>
              </a:custGeom>
              <a:noFill/>
              <a:ln w="9525">
                <a:solidFill>
                  <a:srgbClr val="FF0000"/>
                </a:solidFill>
                <a:miter lim="800000"/>
                <a:headEnd/>
                <a:tailEnd/>
              </a:ln>
            </p:spPr>
            <p:txBody>
              <a:bodyPr wrap="none" lIns="90000" tIns="46800" rIns="90000" bIns="46800" anchor="ctr"/>
              <a:lstStyle/>
              <a:p>
                <a:endParaRPr lang="en-US"/>
              </a:p>
            </p:txBody>
          </p:sp>
        </p:grpSp>
        <p:grpSp>
          <p:nvGrpSpPr>
            <p:cNvPr id="12" name="Group 61"/>
            <p:cNvGrpSpPr>
              <a:grpSpLocks/>
            </p:cNvGrpSpPr>
            <p:nvPr/>
          </p:nvGrpSpPr>
          <p:grpSpPr bwMode="auto">
            <a:xfrm>
              <a:off x="2046" y="1335"/>
              <a:ext cx="51" cy="998"/>
              <a:chOff x="3636" y="3129"/>
              <a:chExt cx="39" cy="800"/>
            </a:xfrm>
          </p:grpSpPr>
          <p:sp>
            <p:nvSpPr>
              <p:cNvPr id="10275" name="Freeform 62"/>
              <p:cNvSpPr>
                <a:spLocks/>
              </p:cNvSpPr>
              <p:nvPr/>
            </p:nvSpPr>
            <p:spPr bwMode="auto">
              <a:xfrm>
                <a:off x="3636" y="3129"/>
                <a:ext cx="30" cy="186"/>
              </a:xfrm>
              <a:custGeom>
                <a:avLst/>
                <a:gdLst>
                  <a:gd name="T0" fmla="*/ 17 w 30"/>
                  <a:gd name="T1" fmla="*/ 186 h 186"/>
                  <a:gd name="T2" fmla="*/ 3 w 30"/>
                  <a:gd name="T3" fmla="*/ 167 h 186"/>
                  <a:gd name="T4" fmla="*/ 26 w 30"/>
                  <a:gd name="T5" fmla="*/ 156 h 186"/>
                  <a:gd name="T6" fmla="*/ 2 w 30"/>
                  <a:gd name="T7" fmla="*/ 140 h 186"/>
                  <a:gd name="T8" fmla="*/ 27 w 30"/>
                  <a:gd name="T9" fmla="*/ 125 h 186"/>
                  <a:gd name="T10" fmla="*/ 3 w 30"/>
                  <a:gd name="T11" fmla="*/ 102 h 186"/>
                  <a:gd name="T12" fmla="*/ 30 w 30"/>
                  <a:gd name="T13" fmla="*/ 83 h 186"/>
                  <a:gd name="T14" fmla="*/ 0 w 30"/>
                  <a:gd name="T15" fmla="*/ 63 h 186"/>
                  <a:gd name="T16" fmla="*/ 27 w 30"/>
                  <a:gd name="T17" fmla="*/ 45 h 186"/>
                  <a:gd name="T18" fmla="*/ 11 w 30"/>
                  <a:gd name="T19" fmla="*/ 24 h 186"/>
                  <a:gd name="T20" fmla="*/ 23 w 30"/>
                  <a:gd name="T21" fmla="*/ 11 h 186"/>
                  <a:gd name="T22" fmla="*/ 24 w 30"/>
                  <a:gd name="T23" fmla="*/ 0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86"/>
                  <a:gd name="T38" fmla="*/ 30 w 3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86">
                    <a:moveTo>
                      <a:pt x="17" y="186"/>
                    </a:moveTo>
                    <a:cubicBezTo>
                      <a:pt x="9" y="179"/>
                      <a:pt x="2" y="172"/>
                      <a:pt x="3" y="167"/>
                    </a:cubicBezTo>
                    <a:cubicBezTo>
                      <a:pt x="4" y="162"/>
                      <a:pt x="26" y="160"/>
                      <a:pt x="26" y="156"/>
                    </a:cubicBezTo>
                    <a:cubicBezTo>
                      <a:pt x="26" y="152"/>
                      <a:pt x="2" y="145"/>
                      <a:pt x="2" y="140"/>
                    </a:cubicBezTo>
                    <a:cubicBezTo>
                      <a:pt x="2" y="135"/>
                      <a:pt x="27" y="131"/>
                      <a:pt x="27" y="125"/>
                    </a:cubicBezTo>
                    <a:cubicBezTo>
                      <a:pt x="27" y="119"/>
                      <a:pt x="2" y="109"/>
                      <a:pt x="3" y="102"/>
                    </a:cubicBezTo>
                    <a:cubicBezTo>
                      <a:pt x="4" y="95"/>
                      <a:pt x="30" y="89"/>
                      <a:pt x="30" y="83"/>
                    </a:cubicBezTo>
                    <a:cubicBezTo>
                      <a:pt x="30" y="77"/>
                      <a:pt x="0" y="69"/>
                      <a:pt x="0" y="63"/>
                    </a:cubicBezTo>
                    <a:cubicBezTo>
                      <a:pt x="0" y="57"/>
                      <a:pt x="25" y="51"/>
                      <a:pt x="27" y="45"/>
                    </a:cubicBezTo>
                    <a:cubicBezTo>
                      <a:pt x="29" y="39"/>
                      <a:pt x="12" y="30"/>
                      <a:pt x="11" y="24"/>
                    </a:cubicBezTo>
                    <a:cubicBezTo>
                      <a:pt x="10" y="18"/>
                      <a:pt x="21" y="15"/>
                      <a:pt x="23" y="11"/>
                    </a:cubicBezTo>
                    <a:cubicBezTo>
                      <a:pt x="25" y="7"/>
                      <a:pt x="24" y="3"/>
                      <a:pt x="24" y="0"/>
                    </a:cubicBezTo>
                  </a:path>
                </a:pathLst>
              </a:custGeom>
              <a:noFill/>
              <a:ln w="9525">
                <a:solidFill>
                  <a:srgbClr val="FF0000"/>
                </a:solidFill>
                <a:miter lim="800000"/>
                <a:headEnd/>
                <a:tailEnd/>
              </a:ln>
            </p:spPr>
            <p:txBody>
              <a:bodyPr wrap="none" lIns="90000" tIns="46800" rIns="90000" bIns="46800" anchor="ctr"/>
              <a:lstStyle/>
              <a:p>
                <a:endParaRPr lang="en-US"/>
              </a:p>
            </p:txBody>
          </p:sp>
          <p:sp>
            <p:nvSpPr>
              <p:cNvPr id="10276" name="Freeform 63"/>
              <p:cNvSpPr>
                <a:spLocks/>
              </p:cNvSpPr>
              <p:nvPr/>
            </p:nvSpPr>
            <p:spPr bwMode="auto">
              <a:xfrm>
                <a:off x="3640" y="3537"/>
                <a:ext cx="35" cy="392"/>
              </a:xfrm>
              <a:custGeom>
                <a:avLst/>
                <a:gdLst>
                  <a:gd name="T0" fmla="*/ 16 w 35"/>
                  <a:gd name="T1" fmla="*/ 0 h 392"/>
                  <a:gd name="T2" fmla="*/ 2 w 35"/>
                  <a:gd name="T3" fmla="*/ 35 h 392"/>
                  <a:gd name="T4" fmla="*/ 29 w 35"/>
                  <a:gd name="T5" fmla="*/ 54 h 392"/>
                  <a:gd name="T6" fmla="*/ 10 w 35"/>
                  <a:gd name="T7" fmla="*/ 86 h 392"/>
                  <a:gd name="T8" fmla="*/ 25 w 35"/>
                  <a:gd name="T9" fmla="*/ 108 h 392"/>
                  <a:gd name="T10" fmla="*/ 7 w 35"/>
                  <a:gd name="T11" fmla="*/ 134 h 392"/>
                  <a:gd name="T12" fmla="*/ 31 w 35"/>
                  <a:gd name="T13" fmla="*/ 170 h 392"/>
                  <a:gd name="T14" fmla="*/ 8 w 35"/>
                  <a:gd name="T15" fmla="*/ 191 h 392"/>
                  <a:gd name="T16" fmla="*/ 32 w 35"/>
                  <a:gd name="T17" fmla="*/ 221 h 392"/>
                  <a:gd name="T18" fmla="*/ 5 w 35"/>
                  <a:gd name="T19" fmla="*/ 246 h 392"/>
                  <a:gd name="T20" fmla="*/ 35 w 35"/>
                  <a:gd name="T21" fmla="*/ 288 h 392"/>
                  <a:gd name="T22" fmla="*/ 7 w 35"/>
                  <a:gd name="T23" fmla="*/ 312 h 392"/>
                  <a:gd name="T24" fmla="*/ 34 w 35"/>
                  <a:gd name="T25" fmla="*/ 339 h 392"/>
                  <a:gd name="T26" fmla="*/ 8 w 35"/>
                  <a:gd name="T27" fmla="*/ 359 h 392"/>
                  <a:gd name="T28" fmla="*/ 23 w 35"/>
                  <a:gd name="T29" fmla="*/ 389 h 392"/>
                  <a:gd name="T30" fmla="*/ 22 w 35"/>
                  <a:gd name="T31" fmla="*/ 378 h 3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
                  <a:gd name="T49" fmla="*/ 0 h 392"/>
                  <a:gd name="T50" fmla="*/ 35 w 35"/>
                  <a:gd name="T51" fmla="*/ 392 h 3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 h="392">
                    <a:moveTo>
                      <a:pt x="16" y="0"/>
                    </a:moveTo>
                    <a:cubicBezTo>
                      <a:pt x="8" y="13"/>
                      <a:pt x="0" y="26"/>
                      <a:pt x="2" y="35"/>
                    </a:cubicBezTo>
                    <a:cubicBezTo>
                      <a:pt x="4" y="44"/>
                      <a:pt x="28" y="46"/>
                      <a:pt x="29" y="54"/>
                    </a:cubicBezTo>
                    <a:cubicBezTo>
                      <a:pt x="30" y="62"/>
                      <a:pt x="11" y="77"/>
                      <a:pt x="10" y="86"/>
                    </a:cubicBezTo>
                    <a:cubicBezTo>
                      <a:pt x="9" y="95"/>
                      <a:pt x="26" y="100"/>
                      <a:pt x="25" y="108"/>
                    </a:cubicBezTo>
                    <a:cubicBezTo>
                      <a:pt x="24" y="116"/>
                      <a:pt x="6" y="124"/>
                      <a:pt x="7" y="134"/>
                    </a:cubicBezTo>
                    <a:cubicBezTo>
                      <a:pt x="8" y="144"/>
                      <a:pt x="31" y="161"/>
                      <a:pt x="31" y="170"/>
                    </a:cubicBezTo>
                    <a:cubicBezTo>
                      <a:pt x="31" y="179"/>
                      <a:pt x="8" y="183"/>
                      <a:pt x="8" y="191"/>
                    </a:cubicBezTo>
                    <a:cubicBezTo>
                      <a:pt x="8" y="199"/>
                      <a:pt x="32" y="212"/>
                      <a:pt x="32" y="221"/>
                    </a:cubicBezTo>
                    <a:cubicBezTo>
                      <a:pt x="32" y="230"/>
                      <a:pt x="5" y="235"/>
                      <a:pt x="5" y="246"/>
                    </a:cubicBezTo>
                    <a:cubicBezTo>
                      <a:pt x="5" y="257"/>
                      <a:pt x="35" y="277"/>
                      <a:pt x="35" y="288"/>
                    </a:cubicBezTo>
                    <a:cubicBezTo>
                      <a:pt x="35" y="299"/>
                      <a:pt x="7" y="304"/>
                      <a:pt x="7" y="312"/>
                    </a:cubicBezTo>
                    <a:cubicBezTo>
                      <a:pt x="7" y="320"/>
                      <a:pt x="34" y="331"/>
                      <a:pt x="34" y="339"/>
                    </a:cubicBezTo>
                    <a:cubicBezTo>
                      <a:pt x="34" y="347"/>
                      <a:pt x="10" y="351"/>
                      <a:pt x="8" y="359"/>
                    </a:cubicBezTo>
                    <a:cubicBezTo>
                      <a:pt x="6" y="367"/>
                      <a:pt x="21" y="386"/>
                      <a:pt x="23" y="389"/>
                    </a:cubicBezTo>
                    <a:cubicBezTo>
                      <a:pt x="25" y="392"/>
                      <a:pt x="23" y="385"/>
                      <a:pt x="22" y="378"/>
                    </a:cubicBezTo>
                  </a:path>
                </a:pathLst>
              </a:custGeom>
              <a:noFill/>
              <a:ln w="9525">
                <a:solidFill>
                  <a:srgbClr val="FF0000"/>
                </a:solidFill>
                <a:miter lim="800000"/>
                <a:headEnd/>
                <a:tailEnd/>
              </a:ln>
            </p:spPr>
            <p:txBody>
              <a:bodyPr wrap="none" lIns="90000" tIns="46800" rIns="90000" bIns="46800" anchor="ctr"/>
              <a:lstStyle/>
              <a:p>
                <a:endParaRPr lang="en-US"/>
              </a:p>
            </p:txBody>
          </p:sp>
        </p:grpSp>
      </p:grpSp>
      <p:grpSp>
        <p:nvGrpSpPr>
          <p:cNvPr id="13" name="Gruppieren 73"/>
          <p:cNvGrpSpPr>
            <a:grpSpLocks/>
          </p:cNvGrpSpPr>
          <p:nvPr/>
        </p:nvGrpSpPr>
        <p:grpSpPr bwMode="auto">
          <a:xfrm>
            <a:off x="3513139" y="4438650"/>
            <a:ext cx="5813425" cy="2374900"/>
            <a:chOff x="1414719" y="3748087"/>
            <a:chExt cx="6648450" cy="3109913"/>
          </a:xfrm>
        </p:grpSpPr>
        <p:grpSp>
          <p:nvGrpSpPr>
            <p:cNvPr id="14" name="Group 5"/>
            <p:cNvGrpSpPr>
              <a:grpSpLocks/>
            </p:cNvGrpSpPr>
            <p:nvPr/>
          </p:nvGrpSpPr>
          <p:grpSpPr bwMode="auto">
            <a:xfrm>
              <a:off x="2878394" y="3748087"/>
              <a:ext cx="5184775" cy="3109913"/>
              <a:chOff x="2170" y="2160"/>
              <a:chExt cx="3266" cy="1959"/>
            </a:xfrm>
          </p:grpSpPr>
          <p:pic>
            <p:nvPicPr>
              <p:cNvPr id="10267" name="Picture 6" descr="sm11937_NM_04_A"/>
              <p:cNvPicPr>
                <a:picLocks noChangeAspect="1" noChangeArrowheads="1"/>
              </p:cNvPicPr>
              <p:nvPr/>
            </p:nvPicPr>
            <p:blipFill>
              <a:blip r:embed="rId5" cstate="print"/>
              <a:srcRect l="25394" t="14583" r="6046" b="14583"/>
              <a:stretch>
                <a:fillRect/>
              </a:stretch>
            </p:blipFill>
            <p:spPr bwMode="auto">
              <a:xfrm>
                <a:off x="2170" y="2160"/>
                <a:ext cx="3266" cy="1959"/>
              </a:xfrm>
              <a:prstGeom prst="rect">
                <a:avLst/>
              </a:prstGeom>
              <a:noFill/>
              <a:ln w="9525">
                <a:noFill/>
                <a:miter lim="800000"/>
                <a:headEnd/>
                <a:tailEnd/>
              </a:ln>
            </p:spPr>
          </p:pic>
          <p:sp>
            <p:nvSpPr>
              <p:cNvPr id="10268" name="Line 7"/>
              <p:cNvSpPr>
                <a:spLocks noChangeShapeType="1"/>
              </p:cNvSpPr>
              <p:nvPr/>
            </p:nvSpPr>
            <p:spPr bwMode="auto">
              <a:xfrm>
                <a:off x="2592" y="3168"/>
                <a:ext cx="144" cy="0"/>
              </a:xfrm>
              <a:prstGeom prst="line">
                <a:avLst/>
              </a:prstGeom>
              <a:noFill/>
              <a:ln w="9525">
                <a:solidFill>
                  <a:srgbClr val="FFFF00"/>
                </a:solidFill>
                <a:round/>
                <a:headEnd/>
                <a:tailEnd type="triangle" w="med" len="med"/>
              </a:ln>
            </p:spPr>
            <p:txBody>
              <a:bodyPr lIns="0" tIns="0"/>
              <a:lstStyle/>
              <a:p>
                <a:endParaRPr lang="de-DE"/>
              </a:p>
            </p:txBody>
          </p:sp>
          <p:sp>
            <p:nvSpPr>
              <p:cNvPr id="10269" name="Text Box 8"/>
              <p:cNvSpPr txBox="1">
                <a:spLocks noChangeArrowheads="1"/>
              </p:cNvSpPr>
              <p:nvPr/>
            </p:nvSpPr>
            <p:spPr bwMode="auto">
              <a:xfrm>
                <a:off x="2301" y="3105"/>
                <a:ext cx="307" cy="127"/>
              </a:xfrm>
              <a:prstGeom prst="rect">
                <a:avLst/>
              </a:prstGeom>
              <a:noFill/>
              <a:ln w="9525">
                <a:noFill/>
                <a:miter lim="800000"/>
                <a:headEnd/>
                <a:tailEnd/>
              </a:ln>
            </p:spPr>
            <p:txBody>
              <a:bodyPr wrap="none" lIns="0" tIns="0" rIns="0" bIns="0" anchor="ctr" anchorCtr="1">
                <a:spAutoFit/>
              </a:bodyPr>
              <a:lstStyle/>
              <a:p>
                <a:pPr algn="ctr" eaLnBrk="0" hangingPunct="0"/>
                <a:r>
                  <a:rPr lang="en-US" sz="1000">
                    <a:solidFill>
                      <a:srgbClr val="FFFF00"/>
                    </a:solidFill>
                    <a:latin typeface="Arial" charset="0"/>
                  </a:rPr>
                  <a:t>SPECT</a:t>
                </a:r>
              </a:p>
            </p:txBody>
          </p:sp>
          <p:sp>
            <p:nvSpPr>
              <p:cNvPr id="10270" name="Line 9"/>
              <p:cNvSpPr>
                <a:spLocks noChangeShapeType="1"/>
              </p:cNvSpPr>
              <p:nvPr/>
            </p:nvSpPr>
            <p:spPr bwMode="auto">
              <a:xfrm flipH="1" flipV="1">
                <a:off x="2184" y="3166"/>
                <a:ext cx="120" cy="3"/>
              </a:xfrm>
              <a:prstGeom prst="line">
                <a:avLst/>
              </a:prstGeom>
              <a:noFill/>
              <a:ln w="9525">
                <a:solidFill>
                  <a:srgbClr val="FFFF00"/>
                </a:solidFill>
                <a:round/>
                <a:headEnd/>
                <a:tailEnd type="triangle" w="med" len="med"/>
              </a:ln>
            </p:spPr>
            <p:txBody>
              <a:bodyPr lIns="0" tIns="0"/>
              <a:lstStyle/>
              <a:p>
                <a:endParaRPr lang="de-DE"/>
              </a:p>
            </p:txBody>
          </p:sp>
        </p:grpSp>
        <p:grpSp>
          <p:nvGrpSpPr>
            <p:cNvPr id="15" name="Group 10"/>
            <p:cNvGrpSpPr>
              <a:grpSpLocks/>
            </p:cNvGrpSpPr>
            <p:nvPr/>
          </p:nvGrpSpPr>
          <p:grpSpPr bwMode="auto">
            <a:xfrm>
              <a:off x="1414719" y="3748087"/>
              <a:ext cx="1481138" cy="3109913"/>
              <a:chOff x="1251" y="2159"/>
              <a:chExt cx="933" cy="1959"/>
            </a:xfrm>
          </p:grpSpPr>
          <p:pic>
            <p:nvPicPr>
              <p:cNvPr id="10263" name="Picture 11" descr="sm11937_NM_04_A"/>
              <p:cNvPicPr>
                <a:picLocks noChangeAspect="1" noChangeArrowheads="1"/>
              </p:cNvPicPr>
              <p:nvPr/>
            </p:nvPicPr>
            <p:blipFill>
              <a:blip r:embed="rId5" cstate="print"/>
              <a:srcRect l="6046" t="14583" r="74365" b="14583"/>
              <a:stretch>
                <a:fillRect/>
              </a:stretch>
            </p:blipFill>
            <p:spPr bwMode="auto">
              <a:xfrm>
                <a:off x="1251" y="2159"/>
                <a:ext cx="933" cy="1959"/>
              </a:xfrm>
              <a:prstGeom prst="rect">
                <a:avLst/>
              </a:prstGeom>
              <a:noFill/>
              <a:ln w="9525">
                <a:noFill/>
                <a:miter lim="800000"/>
                <a:headEnd/>
                <a:tailEnd/>
              </a:ln>
            </p:spPr>
          </p:pic>
          <p:sp>
            <p:nvSpPr>
              <p:cNvPr id="10264" name="Line 12"/>
              <p:cNvSpPr>
                <a:spLocks noChangeShapeType="1"/>
              </p:cNvSpPr>
              <p:nvPr/>
            </p:nvSpPr>
            <p:spPr bwMode="auto">
              <a:xfrm>
                <a:off x="2064" y="3168"/>
                <a:ext cx="96" cy="0"/>
              </a:xfrm>
              <a:prstGeom prst="line">
                <a:avLst/>
              </a:prstGeom>
              <a:noFill/>
              <a:ln w="9525">
                <a:solidFill>
                  <a:srgbClr val="FFFF00"/>
                </a:solidFill>
                <a:round/>
                <a:headEnd/>
                <a:tailEnd type="triangle" w="med" len="med"/>
              </a:ln>
            </p:spPr>
            <p:txBody>
              <a:bodyPr lIns="0" tIns="0"/>
              <a:lstStyle/>
              <a:p>
                <a:endParaRPr lang="de-DE"/>
              </a:p>
            </p:txBody>
          </p:sp>
          <p:sp>
            <p:nvSpPr>
              <p:cNvPr id="10265" name="Text Box 13"/>
              <p:cNvSpPr txBox="1">
                <a:spLocks noChangeArrowheads="1"/>
              </p:cNvSpPr>
              <p:nvPr/>
            </p:nvSpPr>
            <p:spPr bwMode="auto">
              <a:xfrm>
                <a:off x="1961" y="3105"/>
                <a:ext cx="124" cy="127"/>
              </a:xfrm>
              <a:prstGeom prst="rect">
                <a:avLst/>
              </a:prstGeom>
              <a:noFill/>
              <a:ln w="9525">
                <a:noFill/>
                <a:miter lim="800000"/>
                <a:headEnd/>
                <a:tailEnd/>
              </a:ln>
            </p:spPr>
            <p:txBody>
              <a:bodyPr wrap="none" lIns="0" tIns="0" rIns="0" bIns="0" anchor="ctr" anchorCtr="1">
                <a:spAutoFit/>
              </a:bodyPr>
              <a:lstStyle/>
              <a:p>
                <a:pPr algn="ctr" eaLnBrk="0" hangingPunct="0"/>
                <a:r>
                  <a:rPr lang="en-US" sz="1000">
                    <a:solidFill>
                      <a:srgbClr val="FFFF00"/>
                    </a:solidFill>
                    <a:latin typeface="Arial" charset="0"/>
                  </a:rPr>
                  <a:t>CT</a:t>
                </a:r>
              </a:p>
            </p:txBody>
          </p:sp>
          <p:sp>
            <p:nvSpPr>
              <p:cNvPr id="10266" name="Line 14"/>
              <p:cNvSpPr>
                <a:spLocks noChangeShapeType="1"/>
              </p:cNvSpPr>
              <p:nvPr/>
            </p:nvSpPr>
            <p:spPr bwMode="auto">
              <a:xfrm flipH="1" flipV="1">
                <a:off x="1866" y="3166"/>
                <a:ext cx="96" cy="2"/>
              </a:xfrm>
              <a:prstGeom prst="line">
                <a:avLst/>
              </a:prstGeom>
              <a:noFill/>
              <a:ln w="9525">
                <a:solidFill>
                  <a:srgbClr val="FFFF00"/>
                </a:solidFill>
                <a:round/>
                <a:headEnd/>
                <a:tailEnd type="triangle" w="med" len="med"/>
              </a:ln>
            </p:spPr>
            <p:txBody>
              <a:bodyPr lIns="0" tIns="0"/>
              <a:lstStyle/>
              <a:p>
                <a:endParaRPr lang="de-DE"/>
              </a:p>
            </p:txBody>
          </p:sp>
        </p:grpSp>
      </p:grpSp>
      <p:sp>
        <p:nvSpPr>
          <p:cNvPr id="72"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custDataLst>
      <p:tags r:id="rId1"/>
    </p:custDataLst>
    <p:extLst>
      <p:ext uri="{BB962C8B-B14F-4D97-AF65-F5344CB8AC3E}">
        <p14:creationId xmlns="" xmlns:p14="http://schemas.microsoft.com/office/powerpoint/2010/main" val="2972599018"/>
      </p:ext>
    </p:extLst>
  </p:cSld>
  <p:clrMapOvr>
    <a:masterClrMapping/>
  </p:clrMapOvr>
  <p:transition advTm="3952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35" presetClass="emph" presetSubtype="0" repeatCount="indefinite" fill="hold" nodeType="withEffect">
                                  <p:stCondLst>
                                    <p:cond delay="0"/>
                                  </p:stCondLst>
                                  <p:childTnLst>
                                    <p:anim calcmode="discrete" valueType="str">
                                      <p:cBhvr>
                                        <p:cTn id="8" dur="5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0" presetClass="path" presetSubtype="0" accel="50000" decel="50000" fill="hold" nodeType="withEffect">
                                  <p:stCondLst>
                                    <p:cond delay="0"/>
                                  </p:stCondLst>
                                  <p:childTnLst>
                                    <p:animMotion origin="layout" path="M -3.88889E-6 -7.40741E-7 L 0.08646 -7.40741E-7 " pathEditMode="relative" rAng="0" ptsTypes="AA">
                                      <p:cBhvr>
                                        <p:cTn id="16" dur="2000" fill="hold"/>
                                        <p:tgtEl>
                                          <p:spTgt spid="7"/>
                                        </p:tgtEl>
                                        <p:attrNameLst>
                                          <p:attrName>ppt_x</p:attrName>
                                          <p:attrName>ppt_y</p:attrName>
                                        </p:attrNameLst>
                                      </p:cBhvr>
                                      <p:rCtr x="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524000" y="6115050"/>
            <a:ext cx="9144000" cy="742950"/>
          </a:xfrm>
          <a:prstGeom prst="rect">
            <a:avLst/>
          </a:prstGeom>
          <a:solidFill>
            <a:schemeClr val="bg1"/>
          </a:solidFill>
          <a:ln w="9525">
            <a:noFill/>
            <a:miter lim="800000"/>
            <a:headEnd/>
            <a:tailEnd/>
          </a:ln>
        </p:spPr>
        <p:txBody>
          <a:bodyPr wrap="none" lIns="90000" tIns="46800" rIns="90000" bIns="46800" anchor="ctr"/>
          <a:lstStyle/>
          <a:p>
            <a:endParaRPr lang="en-US"/>
          </a:p>
        </p:txBody>
      </p:sp>
      <p:sp>
        <p:nvSpPr>
          <p:cNvPr id="11268" name="Rectangle 5" descr="Light upward diagonal"/>
          <p:cNvSpPr>
            <a:spLocks noChangeAspect="1" noChangeArrowheads="1"/>
          </p:cNvSpPr>
          <p:nvPr/>
        </p:nvSpPr>
        <p:spPr bwMode="auto">
          <a:xfrm>
            <a:off x="2120900" y="3057525"/>
            <a:ext cx="2681288" cy="1200150"/>
          </a:xfrm>
          <a:prstGeom prst="rect">
            <a:avLst/>
          </a:prstGeom>
          <a:pattFill prst="ltUpDiag">
            <a:fgClr>
              <a:schemeClr val="tx2"/>
            </a:fgClr>
            <a:bgClr>
              <a:schemeClr val="bg1"/>
            </a:bgClr>
          </a:pattFill>
          <a:ln w="12700">
            <a:solidFill>
              <a:schemeClr val="tx2"/>
            </a:solidFill>
            <a:miter lim="800000"/>
            <a:headEnd/>
            <a:tailEnd/>
          </a:ln>
        </p:spPr>
        <p:txBody>
          <a:bodyPr wrap="none" anchor="ctr"/>
          <a:lstStyle/>
          <a:p>
            <a:endParaRPr lang="en-US"/>
          </a:p>
        </p:txBody>
      </p:sp>
      <p:sp>
        <p:nvSpPr>
          <p:cNvPr id="11269" name="Rectangle 6"/>
          <p:cNvSpPr>
            <a:spLocks noChangeAspect="1" noChangeArrowheads="1"/>
          </p:cNvSpPr>
          <p:nvPr/>
        </p:nvSpPr>
        <p:spPr bwMode="auto">
          <a:xfrm>
            <a:off x="1987551" y="3057526"/>
            <a:ext cx="3040063" cy="73025"/>
          </a:xfrm>
          <a:prstGeom prst="rect">
            <a:avLst/>
          </a:prstGeom>
          <a:solidFill>
            <a:srgbClr val="676767"/>
          </a:solidFill>
          <a:ln w="12700">
            <a:solidFill>
              <a:srgbClr val="676767"/>
            </a:solidFill>
            <a:miter lim="800000"/>
            <a:headEnd/>
            <a:tailEnd/>
          </a:ln>
        </p:spPr>
        <p:txBody>
          <a:bodyPr wrap="none" anchor="ctr"/>
          <a:lstStyle/>
          <a:p>
            <a:endParaRPr lang="en-US"/>
          </a:p>
        </p:txBody>
      </p:sp>
      <p:sp>
        <p:nvSpPr>
          <p:cNvPr id="11270" name="Rectangle 7"/>
          <p:cNvSpPr>
            <a:spLocks noChangeAspect="1" noChangeArrowheads="1"/>
          </p:cNvSpPr>
          <p:nvPr/>
        </p:nvSpPr>
        <p:spPr bwMode="auto">
          <a:xfrm>
            <a:off x="5970589" y="1430338"/>
            <a:ext cx="687387" cy="2819400"/>
          </a:xfrm>
          <a:prstGeom prst="rect">
            <a:avLst/>
          </a:prstGeom>
          <a:solidFill>
            <a:schemeClr val="folHlink"/>
          </a:solidFill>
          <a:ln w="50800">
            <a:solidFill>
              <a:srgbClr val="B2B2B2"/>
            </a:solidFill>
            <a:miter lim="800000"/>
            <a:headEnd/>
            <a:tailEnd/>
          </a:ln>
        </p:spPr>
        <p:txBody>
          <a:bodyPr wrap="none" anchor="ctr"/>
          <a:lstStyle/>
          <a:p>
            <a:endParaRPr lang="en-US"/>
          </a:p>
        </p:txBody>
      </p:sp>
      <p:grpSp>
        <p:nvGrpSpPr>
          <p:cNvPr id="2" name="Group 8"/>
          <p:cNvGrpSpPr>
            <a:grpSpLocks noChangeAspect="1"/>
          </p:cNvGrpSpPr>
          <p:nvPr/>
        </p:nvGrpSpPr>
        <p:grpSpPr bwMode="auto">
          <a:xfrm>
            <a:off x="4856164" y="1855788"/>
            <a:ext cx="1069975" cy="1930400"/>
            <a:chOff x="1933" y="1219"/>
            <a:chExt cx="699" cy="1250"/>
          </a:xfrm>
        </p:grpSpPr>
        <p:sp>
          <p:nvSpPr>
            <p:cNvPr id="11299" name="Line 9"/>
            <p:cNvSpPr>
              <a:spLocks noChangeAspect="1" noChangeShapeType="1"/>
            </p:cNvSpPr>
            <p:nvPr/>
          </p:nvSpPr>
          <p:spPr bwMode="auto">
            <a:xfrm>
              <a:off x="1933" y="1219"/>
              <a:ext cx="696" cy="0"/>
            </a:xfrm>
            <a:prstGeom prst="line">
              <a:avLst/>
            </a:prstGeom>
            <a:noFill/>
            <a:ln w="25400">
              <a:solidFill>
                <a:schemeClr val="tx2"/>
              </a:solidFill>
              <a:round/>
              <a:headEnd/>
              <a:tailEnd/>
            </a:ln>
          </p:spPr>
          <p:txBody>
            <a:bodyPr wrap="none" anchor="ctr"/>
            <a:lstStyle/>
            <a:p>
              <a:endParaRPr lang="de-DE"/>
            </a:p>
          </p:txBody>
        </p:sp>
        <p:grpSp>
          <p:nvGrpSpPr>
            <p:cNvPr id="3" name="Group 10"/>
            <p:cNvGrpSpPr>
              <a:grpSpLocks noChangeAspect="1"/>
            </p:cNvGrpSpPr>
            <p:nvPr/>
          </p:nvGrpSpPr>
          <p:grpSpPr bwMode="auto">
            <a:xfrm>
              <a:off x="1975" y="2360"/>
              <a:ext cx="208" cy="98"/>
              <a:chOff x="4261" y="2871"/>
              <a:chExt cx="241" cy="113"/>
            </a:xfrm>
          </p:grpSpPr>
          <p:sp>
            <p:nvSpPr>
              <p:cNvPr id="11320" name="Rectangle 11"/>
              <p:cNvSpPr>
                <a:spLocks noChangeAspect="1" noChangeArrowheads="1"/>
              </p:cNvSpPr>
              <p:nvPr/>
            </p:nvSpPr>
            <p:spPr bwMode="auto">
              <a:xfrm>
                <a:off x="4349" y="2871"/>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21" name="Rectangle 12"/>
              <p:cNvSpPr>
                <a:spLocks noChangeAspect="1" noChangeArrowheads="1"/>
              </p:cNvSpPr>
              <p:nvPr/>
            </p:nvSpPr>
            <p:spPr bwMode="auto">
              <a:xfrm>
                <a:off x="4261"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22" name="Rectangle 13"/>
              <p:cNvSpPr>
                <a:spLocks noChangeAspect="1" noChangeArrowheads="1"/>
              </p:cNvSpPr>
              <p:nvPr/>
            </p:nvSpPr>
            <p:spPr bwMode="auto">
              <a:xfrm>
                <a:off x="4440"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nvGrpSpPr>
            <p:cNvPr id="4" name="Group 14"/>
            <p:cNvGrpSpPr>
              <a:grpSpLocks noChangeAspect="1"/>
            </p:cNvGrpSpPr>
            <p:nvPr/>
          </p:nvGrpSpPr>
          <p:grpSpPr bwMode="auto">
            <a:xfrm>
              <a:off x="1969" y="1233"/>
              <a:ext cx="210" cy="98"/>
              <a:chOff x="4266" y="1575"/>
              <a:chExt cx="241" cy="113"/>
            </a:xfrm>
          </p:grpSpPr>
          <p:sp>
            <p:nvSpPr>
              <p:cNvPr id="11317" name="Rectangle 15"/>
              <p:cNvSpPr>
                <a:spLocks noChangeAspect="1" noChangeArrowheads="1"/>
              </p:cNvSpPr>
              <p:nvPr/>
            </p:nvSpPr>
            <p:spPr bwMode="auto">
              <a:xfrm>
                <a:off x="4354" y="1575"/>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8" name="Rectangle 16"/>
              <p:cNvSpPr>
                <a:spLocks noChangeAspect="1" noChangeArrowheads="1"/>
              </p:cNvSpPr>
              <p:nvPr/>
            </p:nvSpPr>
            <p:spPr bwMode="auto">
              <a:xfrm>
                <a:off x="4266"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9" name="Rectangle 17"/>
              <p:cNvSpPr>
                <a:spLocks noChangeAspect="1" noChangeArrowheads="1"/>
              </p:cNvSpPr>
              <p:nvPr/>
            </p:nvSpPr>
            <p:spPr bwMode="auto">
              <a:xfrm>
                <a:off x="4445"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sp>
          <p:nvSpPr>
            <p:cNvPr id="11302" name="Line 18"/>
            <p:cNvSpPr>
              <a:spLocks noChangeAspect="1" noChangeShapeType="1"/>
            </p:cNvSpPr>
            <p:nvPr/>
          </p:nvSpPr>
          <p:spPr bwMode="auto">
            <a:xfrm>
              <a:off x="2339" y="1323"/>
              <a:ext cx="0" cy="258"/>
            </a:xfrm>
            <a:prstGeom prst="line">
              <a:avLst/>
            </a:prstGeom>
            <a:noFill/>
            <a:ln w="12700">
              <a:solidFill>
                <a:srgbClr val="A2FFA3"/>
              </a:solidFill>
              <a:prstDash val="sysDot"/>
              <a:round/>
              <a:headEnd/>
              <a:tailEnd/>
            </a:ln>
          </p:spPr>
          <p:txBody>
            <a:bodyPr wrap="none" anchor="ctr"/>
            <a:lstStyle/>
            <a:p>
              <a:endParaRPr lang="de-DE"/>
            </a:p>
          </p:txBody>
        </p:sp>
        <p:sp>
          <p:nvSpPr>
            <p:cNvPr id="11303" name="Line 19"/>
            <p:cNvSpPr>
              <a:spLocks noChangeAspect="1" noChangeShapeType="1"/>
            </p:cNvSpPr>
            <p:nvPr/>
          </p:nvSpPr>
          <p:spPr bwMode="auto">
            <a:xfrm>
              <a:off x="1966" y="1332"/>
              <a:ext cx="0" cy="257"/>
            </a:xfrm>
            <a:prstGeom prst="line">
              <a:avLst/>
            </a:prstGeom>
            <a:noFill/>
            <a:ln w="12700">
              <a:solidFill>
                <a:srgbClr val="A2FFA3"/>
              </a:solidFill>
              <a:prstDash val="sysDot"/>
              <a:round/>
              <a:headEnd/>
              <a:tailEnd/>
            </a:ln>
          </p:spPr>
          <p:txBody>
            <a:bodyPr wrap="none" anchor="ctr"/>
            <a:lstStyle/>
            <a:p>
              <a:endParaRPr lang="de-DE"/>
            </a:p>
          </p:txBody>
        </p:sp>
        <p:sp>
          <p:nvSpPr>
            <p:cNvPr id="11304" name="Line 20"/>
            <p:cNvSpPr>
              <a:spLocks noChangeAspect="1" noChangeShapeType="1"/>
            </p:cNvSpPr>
            <p:nvPr/>
          </p:nvSpPr>
          <p:spPr bwMode="auto">
            <a:xfrm>
              <a:off x="2339" y="2106"/>
              <a:ext cx="0" cy="259"/>
            </a:xfrm>
            <a:prstGeom prst="line">
              <a:avLst/>
            </a:prstGeom>
            <a:noFill/>
            <a:ln w="12700">
              <a:solidFill>
                <a:srgbClr val="A2FFA3"/>
              </a:solidFill>
              <a:prstDash val="sysDot"/>
              <a:round/>
              <a:headEnd/>
              <a:tailEnd/>
            </a:ln>
          </p:spPr>
          <p:txBody>
            <a:bodyPr wrap="none" anchor="ctr"/>
            <a:lstStyle/>
            <a:p>
              <a:endParaRPr lang="de-DE"/>
            </a:p>
          </p:txBody>
        </p:sp>
        <p:sp>
          <p:nvSpPr>
            <p:cNvPr id="11305" name="Line 21"/>
            <p:cNvSpPr>
              <a:spLocks noChangeAspect="1" noChangeShapeType="1"/>
            </p:cNvSpPr>
            <p:nvPr/>
          </p:nvSpPr>
          <p:spPr bwMode="auto">
            <a:xfrm>
              <a:off x="1966" y="2106"/>
              <a:ext cx="0" cy="259"/>
            </a:xfrm>
            <a:prstGeom prst="line">
              <a:avLst/>
            </a:prstGeom>
            <a:noFill/>
            <a:ln w="12700">
              <a:solidFill>
                <a:srgbClr val="A2FFA3"/>
              </a:solidFill>
              <a:prstDash val="sysDot"/>
              <a:round/>
              <a:headEnd/>
              <a:tailEnd/>
            </a:ln>
          </p:spPr>
          <p:txBody>
            <a:bodyPr wrap="none" anchor="ctr"/>
            <a:lstStyle/>
            <a:p>
              <a:endParaRPr lang="de-DE"/>
            </a:p>
          </p:txBody>
        </p:sp>
        <p:sp>
          <p:nvSpPr>
            <p:cNvPr id="11306" name="Line 22"/>
            <p:cNvSpPr>
              <a:spLocks noChangeAspect="1" noChangeShapeType="1"/>
            </p:cNvSpPr>
            <p:nvPr/>
          </p:nvSpPr>
          <p:spPr bwMode="auto">
            <a:xfrm>
              <a:off x="2384" y="1224"/>
              <a:ext cx="0" cy="130"/>
            </a:xfrm>
            <a:prstGeom prst="line">
              <a:avLst/>
            </a:prstGeom>
            <a:noFill/>
            <a:ln w="50800">
              <a:solidFill>
                <a:schemeClr val="tx2"/>
              </a:solidFill>
              <a:round/>
              <a:headEnd/>
              <a:tailEnd/>
            </a:ln>
          </p:spPr>
          <p:txBody>
            <a:bodyPr wrap="none" anchor="ctr"/>
            <a:lstStyle/>
            <a:p>
              <a:endParaRPr lang="de-DE"/>
            </a:p>
          </p:txBody>
        </p:sp>
        <p:sp>
          <p:nvSpPr>
            <p:cNvPr id="11307" name="Line 23"/>
            <p:cNvSpPr>
              <a:spLocks noChangeAspect="1" noChangeShapeType="1"/>
            </p:cNvSpPr>
            <p:nvPr/>
          </p:nvSpPr>
          <p:spPr bwMode="auto">
            <a:xfrm>
              <a:off x="1935" y="2469"/>
              <a:ext cx="697" cy="0"/>
            </a:xfrm>
            <a:prstGeom prst="line">
              <a:avLst/>
            </a:prstGeom>
            <a:noFill/>
            <a:ln w="25400">
              <a:solidFill>
                <a:schemeClr val="tx2"/>
              </a:solidFill>
              <a:round/>
              <a:headEnd/>
              <a:tailEnd/>
            </a:ln>
          </p:spPr>
          <p:txBody>
            <a:bodyPr wrap="none" anchor="ctr"/>
            <a:lstStyle/>
            <a:p>
              <a:endParaRPr lang="de-DE"/>
            </a:p>
          </p:txBody>
        </p:sp>
        <p:sp>
          <p:nvSpPr>
            <p:cNvPr id="11308" name="Line 24"/>
            <p:cNvSpPr>
              <a:spLocks noChangeAspect="1" noChangeShapeType="1"/>
            </p:cNvSpPr>
            <p:nvPr/>
          </p:nvSpPr>
          <p:spPr bwMode="auto">
            <a:xfrm>
              <a:off x="2384" y="2334"/>
              <a:ext cx="0" cy="130"/>
            </a:xfrm>
            <a:prstGeom prst="line">
              <a:avLst/>
            </a:prstGeom>
            <a:noFill/>
            <a:ln w="50800">
              <a:solidFill>
                <a:schemeClr val="tx2"/>
              </a:solidFill>
              <a:round/>
              <a:headEnd/>
              <a:tailEnd/>
            </a:ln>
          </p:spPr>
          <p:txBody>
            <a:bodyPr wrap="none" anchor="ctr"/>
            <a:lstStyle/>
            <a:p>
              <a:endParaRPr lang="de-DE"/>
            </a:p>
          </p:txBody>
        </p:sp>
        <p:grpSp>
          <p:nvGrpSpPr>
            <p:cNvPr id="5" name="Group 25"/>
            <p:cNvGrpSpPr>
              <a:grpSpLocks noChangeAspect="1"/>
            </p:cNvGrpSpPr>
            <p:nvPr/>
          </p:nvGrpSpPr>
          <p:grpSpPr bwMode="auto">
            <a:xfrm>
              <a:off x="2135" y="2358"/>
              <a:ext cx="208" cy="98"/>
              <a:chOff x="4261" y="2871"/>
              <a:chExt cx="241" cy="113"/>
            </a:xfrm>
          </p:grpSpPr>
          <p:sp>
            <p:nvSpPr>
              <p:cNvPr id="11314" name="Rectangle 26"/>
              <p:cNvSpPr>
                <a:spLocks noChangeAspect="1" noChangeArrowheads="1"/>
              </p:cNvSpPr>
              <p:nvPr/>
            </p:nvSpPr>
            <p:spPr bwMode="auto">
              <a:xfrm>
                <a:off x="4349" y="2871"/>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5" name="Rectangle 27"/>
              <p:cNvSpPr>
                <a:spLocks noChangeAspect="1" noChangeArrowheads="1"/>
              </p:cNvSpPr>
              <p:nvPr/>
            </p:nvSpPr>
            <p:spPr bwMode="auto">
              <a:xfrm>
                <a:off x="4261"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6" name="Rectangle 28"/>
              <p:cNvSpPr>
                <a:spLocks noChangeAspect="1" noChangeArrowheads="1"/>
              </p:cNvSpPr>
              <p:nvPr/>
            </p:nvSpPr>
            <p:spPr bwMode="auto">
              <a:xfrm>
                <a:off x="4440"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nvGrpSpPr>
            <p:cNvPr id="6" name="Group 29"/>
            <p:cNvGrpSpPr>
              <a:grpSpLocks noChangeAspect="1"/>
            </p:cNvGrpSpPr>
            <p:nvPr/>
          </p:nvGrpSpPr>
          <p:grpSpPr bwMode="auto">
            <a:xfrm>
              <a:off x="2129" y="1231"/>
              <a:ext cx="210" cy="98"/>
              <a:chOff x="4266" y="1575"/>
              <a:chExt cx="241" cy="113"/>
            </a:xfrm>
          </p:grpSpPr>
          <p:sp>
            <p:nvSpPr>
              <p:cNvPr id="11311" name="Rectangle 30"/>
              <p:cNvSpPr>
                <a:spLocks noChangeAspect="1" noChangeArrowheads="1"/>
              </p:cNvSpPr>
              <p:nvPr/>
            </p:nvSpPr>
            <p:spPr bwMode="auto">
              <a:xfrm>
                <a:off x="4354" y="1575"/>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2" name="Rectangle 31"/>
              <p:cNvSpPr>
                <a:spLocks noChangeAspect="1" noChangeArrowheads="1"/>
              </p:cNvSpPr>
              <p:nvPr/>
            </p:nvSpPr>
            <p:spPr bwMode="auto">
              <a:xfrm>
                <a:off x="4266"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3" name="Rectangle 32"/>
              <p:cNvSpPr>
                <a:spLocks noChangeAspect="1" noChangeArrowheads="1"/>
              </p:cNvSpPr>
              <p:nvPr/>
            </p:nvSpPr>
            <p:spPr bwMode="auto">
              <a:xfrm>
                <a:off x="4445"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sp>
        <p:nvSpPr>
          <p:cNvPr id="11272" name="Line 33"/>
          <p:cNvSpPr>
            <a:spLocks noChangeAspect="1" noChangeShapeType="1"/>
          </p:cNvSpPr>
          <p:nvPr/>
        </p:nvSpPr>
        <p:spPr bwMode="auto">
          <a:xfrm>
            <a:off x="4864100" y="1860551"/>
            <a:ext cx="0" cy="201613"/>
          </a:xfrm>
          <a:prstGeom prst="line">
            <a:avLst/>
          </a:prstGeom>
          <a:noFill/>
          <a:ln w="50800">
            <a:solidFill>
              <a:schemeClr val="tx2"/>
            </a:solidFill>
            <a:round/>
            <a:headEnd/>
            <a:tailEnd/>
          </a:ln>
        </p:spPr>
        <p:txBody>
          <a:bodyPr wrap="none" anchor="ctr"/>
          <a:lstStyle/>
          <a:p>
            <a:endParaRPr lang="de-DE"/>
          </a:p>
        </p:txBody>
      </p:sp>
      <p:sp>
        <p:nvSpPr>
          <p:cNvPr id="11273" name="Line 34"/>
          <p:cNvSpPr>
            <a:spLocks noChangeAspect="1" noChangeShapeType="1"/>
          </p:cNvSpPr>
          <p:nvPr/>
        </p:nvSpPr>
        <p:spPr bwMode="auto">
          <a:xfrm>
            <a:off x="4864100" y="3575051"/>
            <a:ext cx="0" cy="201613"/>
          </a:xfrm>
          <a:prstGeom prst="line">
            <a:avLst/>
          </a:prstGeom>
          <a:noFill/>
          <a:ln w="50800">
            <a:solidFill>
              <a:schemeClr val="tx2"/>
            </a:solidFill>
            <a:round/>
            <a:headEnd/>
            <a:tailEnd/>
          </a:ln>
        </p:spPr>
        <p:txBody>
          <a:bodyPr wrap="none" anchor="ctr"/>
          <a:lstStyle/>
          <a:p>
            <a:endParaRPr lang="de-DE"/>
          </a:p>
        </p:txBody>
      </p:sp>
      <p:sp>
        <p:nvSpPr>
          <p:cNvPr id="11274" name="Rectangle 35"/>
          <p:cNvSpPr>
            <a:spLocks noChangeAspect="1" noChangeArrowheads="1"/>
          </p:cNvSpPr>
          <p:nvPr/>
        </p:nvSpPr>
        <p:spPr bwMode="auto">
          <a:xfrm>
            <a:off x="4783139" y="3774718"/>
            <a:ext cx="815929" cy="349967"/>
          </a:xfrm>
          <a:prstGeom prst="rect">
            <a:avLst/>
          </a:prstGeom>
          <a:noFill/>
          <a:ln w="12700">
            <a:noFill/>
            <a:miter lim="800000"/>
            <a:headEnd/>
            <a:tailEnd/>
          </a:ln>
        </p:spPr>
        <p:txBody>
          <a:bodyPr wrap="none" lIns="66675" tIns="26987" rIns="66675" bIns="26987" anchor="ctr">
            <a:spAutoFit/>
          </a:bodyPr>
          <a:lstStyle/>
          <a:p>
            <a:pPr defTabSz="960438" eaLnBrk="0" hangingPunct="0">
              <a:lnSpc>
                <a:spcPct val="120000"/>
              </a:lnSpc>
            </a:pPr>
            <a:r>
              <a:rPr lang="en-US" sz="1600">
                <a:latin typeface="Helvetica" pitchFamily="34" charset="0"/>
              </a:rPr>
              <a:t>SPECT</a:t>
            </a:r>
          </a:p>
        </p:txBody>
      </p:sp>
      <p:sp>
        <p:nvSpPr>
          <p:cNvPr id="11275" name="Rectangle 36"/>
          <p:cNvSpPr>
            <a:spLocks noChangeAspect="1" noChangeArrowheads="1"/>
          </p:cNvSpPr>
          <p:nvPr/>
        </p:nvSpPr>
        <p:spPr bwMode="auto">
          <a:xfrm>
            <a:off x="6051551" y="3774718"/>
            <a:ext cx="407163" cy="349967"/>
          </a:xfrm>
          <a:prstGeom prst="rect">
            <a:avLst/>
          </a:prstGeom>
          <a:noFill/>
          <a:ln w="12700">
            <a:noFill/>
            <a:miter lim="800000"/>
            <a:headEnd/>
            <a:tailEnd/>
          </a:ln>
        </p:spPr>
        <p:txBody>
          <a:bodyPr wrap="none" lIns="66675" tIns="26987" rIns="66675" bIns="26987" anchor="ctr">
            <a:spAutoFit/>
          </a:bodyPr>
          <a:lstStyle/>
          <a:p>
            <a:pPr defTabSz="960438" eaLnBrk="0" hangingPunct="0">
              <a:lnSpc>
                <a:spcPct val="120000"/>
              </a:lnSpc>
            </a:pPr>
            <a:r>
              <a:rPr lang="en-US" sz="1600">
                <a:latin typeface="Helvetica" pitchFamily="34" charset="0"/>
              </a:rPr>
              <a:t>CT</a:t>
            </a:r>
          </a:p>
        </p:txBody>
      </p:sp>
      <p:sp>
        <p:nvSpPr>
          <p:cNvPr id="11276" name="Line 37"/>
          <p:cNvSpPr>
            <a:spLocks noChangeAspect="1" noChangeShapeType="1"/>
          </p:cNvSpPr>
          <p:nvPr/>
        </p:nvSpPr>
        <p:spPr bwMode="auto">
          <a:xfrm>
            <a:off x="5389563" y="1857375"/>
            <a:ext cx="1047750" cy="0"/>
          </a:xfrm>
          <a:prstGeom prst="line">
            <a:avLst/>
          </a:prstGeom>
          <a:noFill/>
          <a:ln w="25400">
            <a:solidFill>
              <a:schemeClr val="tx2"/>
            </a:solidFill>
            <a:round/>
            <a:headEnd/>
            <a:tailEnd/>
          </a:ln>
        </p:spPr>
        <p:txBody>
          <a:bodyPr wrap="none" anchor="ctr"/>
          <a:lstStyle/>
          <a:p>
            <a:endParaRPr lang="de-DE"/>
          </a:p>
        </p:txBody>
      </p:sp>
      <p:sp>
        <p:nvSpPr>
          <p:cNvPr id="11277" name="Rectangle 38"/>
          <p:cNvSpPr>
            <a:spLocks noChangeAspect="1" noChangeArrowheads="1"/>
          </p:cNvSpPr>
          <p:nvPr/>
        </p:nvSpPr>
        <p:spPr bwMode="auto">
          <a:xfrm>
            <a:off x="6296026" y="3613150"/>
            <a:ext cx="80963" cy="146050"/>
          </a:xfrm>
          <a:prstGeom prst="rect">
            <a:avLst/>
          </a:prstGeom>
          <a:solidFill>
            <a:srgbClr val="FC0128"/>
          </a:solidFill>
          <a:ln w="12700">
            <a:solidFill>
              <a:srgbClr val="FC0128"/>
            </a:solidFill>
            <a:miter lim="800000"/>
            <a:headEnd/>
            <a:tailEnd/>
          </a:ln>
        </p:spPr>
        <p:txBody>
          <a:bodyPr wrap="none" anchor="ctr"/>
          <a:lstStyle/>
          <a:p>
            <a:endParaRPr lang="en-US"/>
          </a:p>
        </p:txBody>
      </p:sp>
      <p:sp>
        <p:nvSpPr>
          <p:cNvPr id="637991" name="Oval 39"/>
          <p:cNvSpPr>
            <a:spLocks noChangeAspect="1" noChangeArrowheads="1"/>
          </p:cNvSpPr>
          <p:nvPr/>
        </p:nvSpPr>
        <p:spPr bwMode="auto">
          <a:xfrm>
            <a:off x="6281739" y="1857375"/>
            <a:ext cx="109537" cy="120650"/>
          </a:xfrm>
          <a:prstGeom prst="ellipse">
            <a:avLst/>
          </a:prstGeom>
          <a:solidFill>
            <a:srgbClr val="FC0128"/>
          </a:solidFill>
          <a:ln w="12700">
            <a:solidFill>
              <a:srgbClr val="FC0128"/>
            </a:solidFill>
            <a:round/>
            <a:headEnd/>
            <a:tailEnd/>
          </a:ln>
        </p:spPr>
        <p:txBody>
          <a:bodyPr wrap="none" anchor="ctr"/>
          <a:lstStyle/>
          <a:p>
            <a:endParaRPr lang="en-US"/>
          </a:p>
        </p:txBody>
      </p:sp>
      <p:grpSp>
        <p:nvGrpSpPr>
          <p:cNvPr id="7" name="Group 40"/>
          <p:cNvGrpSpPr>
            <a:grpSpLocks/>
          </p:cNvGrpSpPr>
          <p:nvPr/>
        </p:nvGrpSpPr>
        <p:grpSpPr bwMode="auto">
          <a:xfrm>
            <a:off x="6350000" y="2019301"/>
            <a:ext cx="0" cy="1573213"/>
            <a:chOff x="3478" y="1272"/>
            <a:chExt cx="0" cy="991"/>
          </a:xfrm>
        </p:grpSpPr>
        <p:sp>
          <p:nvSpPr>
            <p:cNvPr id="11297" name="Line 41"/>
            <p:cNvSpPr>
              <a:spLocks noChangeAspect="1" noChangeShapeType="1"/>
            </p:cNvSpPr>
            <p:nvPr/>
          </p:nvSpPr>
          <p:spPr bwMode="auto">
            <a:xfrm>
              <a:off x="3478" y="1272"/>
              <a:ext cx="0" cy="245"/>
            </a:xfrm>
            <a:prstGeom prst="line">
              <a:avLst/>
            </a:prstGeom>
            <a:noFill/>
            <a:ln w="28575">
              <a:solidFill>
                <a:srgbClr val="FDC0E5"/>
              </a:solidFill>
              <a:prstDash val="sysDot"/>
              <a:round/>
              <a:headEnd/>
              <a:tailEnd/>
            </a:ln>
          </p:spPr>
          <p:txBody>
            <a:bodyPr wrap="none" anchor="ctr"/>
            <a:lstStyle/>
            <a:p>
              <a:endParaRPr lang="de-DE"/>
            </a:p>
          </p:txBody>
        </p:sp>
        <p:sp>
          <p:nvSpPr>
            <p:cNvPr id="11298" name="Line 42"/>
            <p:cNvSpPr>
              <a:spLocks noChangeAspect="1" noChangeShapeType="1"/>
            </p:cNvSpPr>
            <p:nvPr/>
          </p:nvSpPr>
          <p:spPr bwMode="auto">
            <a:xfrm>
              <a:off x="3478" y="1950"/>
              <a:ext cx="0" cy="313"/>
            </a:xfrm>
            <a:prstGeom prst="line">
              <a:avLst/>
            </a:prstGeom>
            <a:noFill/>
            <a:ln w="28575">
              <a:solidFill>
                <a:srgbClr val="FDC0E5"/>
              </a:solidFill>
              <a:prstDash val="sysDot"/>
              <a:round/>
              <a:headEnd/>
              <a:tailEnd/>
            </a:ln>
          </p:spPr>
          <p:txBody>
            <a:bodyPr wrap="none" anchor="ctr"/>
            <a:lstStyle/>
            <a:p>
              <a:endParaRPr lang="de-DE"/>
            </a:p>
          </p:txBody>
        </p:sp>
      </p:grpSp>
      <p:sp>
        <p:nvSpPr>
          <p:cNvPr id="11280" name="Line 43"/>
          <p:cNvSpPr>
            <a:spLocks noChangeAspect="1" noChangeShapeType="1"/>
          </p:cNvSpPr>
          <p:nvPr/>
        </p:nvSpPr>
        <p:spPr bwMode="auto">
          <a:xfrm>
            <a:off x="5392739" y="3786188"/>
            <a:ext cx="1049337" cy="0"/>
          </a:xfrm>
          <a:prstGeom prst="line">
            <a:avLst/>
          </a:prstGeom>
          <a:noFill/>
          <a:ln w="25400">
            <a:solidFill>
              <a:schemeClr val="tx2"/>
            </a:solidFill>
            <a:round/>
            <a:headEnd/>
            <a:tailEnd/>
          </a:ln>
        </p:spPr>
        <p:txBody>
          <a:bodyPr wrap="none" anchor="ctr"/>
          <a:lstStyle/>
          <a:p>
            <a:endParaRPr lang="de-DE"/>
          </a:p>
        </p:txBody>
      </p:sp>
      <p:grpSp>
        <p:nvGrpSpPr>
          <p:cNvPr id="8" name="Group 49"/>
          <p:cNvGrpSpPr>
            <a:grpSpLocks/>
          </p:cNvGrpSpPr>
          <p:nvPr/>
        </p:nvGrpSpPr>
        <p:grpSpPr bwMode="auto">
          <a:xfrm>
            <a:off x="2781300" y="2376489"/>
            <a:ext cx="3951288" cy="674687"/>
            <a:chOff x="726" y="1503"/>
            <a:chExt cx="2489" cy="425"/>
          </a:xfrm>
        </p:grpSpPr>
        <p:sp>
          <p:nvSpPr>
            <p:cNvPr id="11293" name="Rectangle 50"/>
            <p:cNvSpPr>
              <a:spLocks noChangeAspect="1" noChangeArrowheads="1"/>
            </p:cNvSpPr>
            <p:nvPr/>
          </p:nvSpPr>
          <p:spPr bwMode="auto">
            <a:xfrm>
              <a:off x="726" y="1879"/>
              <a:ext cx="2219" cy="34"/>
            </a:xfrm>
            <a:prstGeom prst="rect">
              <a:avLst/>
            </a:prstGeom>
            <a:solidFill>
              <a:srgbClr val="3333FF"/>
            </a:solidFill>
            <a:ln w="12700">
              <a:solidFill>
                <a:srgbClr val="3333FF"/>
              </a:solidFill>
              <a:miter lim="800000"/>
              <a:headEnd/>
              <a:tailEnd/>
            </a:ln>
          </p:spPr>
          <p:txBody>
            <a:bodyPr wrap="none" anchor="ctr"/>
            <a:lstStyle/>
            <a:p>
              <a:endParaRPr lang="en-US"/>
            </a:p>
          </p:txBody>
        </p:sp>
        <p:pic>
          <p:nvPicPr>
            <p:cNvPr id="11294" name="Picture 51"/>
            <p:cNvPicPr>
              <a:picLocks noChangeAspect="1" noChangeArrowheads="1"/>
            </p:cNvPicPr>
            <p:nvPr/>
          </p:nvPicPr>
          <p:blipFill>
            <a:blip r:embed="rId3" cstate="print"/>
            <a:srcRect/>
            <a:stretch>
              <a:fillRect/>
            </a:stretch>
          </p:blipFill>
          <p:spPr bwMode="auto">
            <a:xfrm>
              <a:off x="972" y="1503"/>
              <a:ext cx="2243" cy="356"/>
            </a:xfrm>
            <a:prstGeom prst="rect">
              <a:avLst/>
            </a:prstGeom>
            <a:noFill/>
            <a:ln w="12700">
              <a:noFill/>
              <a:miter lim="800000"/>
              <a:headEnd/>
              <a:tailEnd/>
            </a:ln>
          </p:spPr>
        </p:pic>
        <p:sp>
          <p:nvSpPr>
            <p:cNvPr id="11295" name="Line 52"/>
            <p:cNvSpPr>
              <a:spLocks noChangeAspect="1" noChangeShapeType="1"/>
            </p:cNvSpPr>
            <p:nvPr/>
          </p:nvSpPr>
          <p:spPr bwMode="auto">
            <a:xfrm>
              <a:off x="2941" y="1809"/>
              <a:ext cx="258" cy="0"/>
            </a:xfrm>
            <a:prstGeom prst="line">
              <a:avLst/>
            </a:prstGeom>
            <a:noFill/>
            <a:ln w="50800">
              <a:solidFill>
                <a:srgbClr val="3333FF"/>
              </a:solidFill>
              <a:round/>
              <a:headEnd/>
              <a:tailEnd/>
            </a:ln>
          </p:spPr>
          <p:txBody>
            <a:bodyPr wrap="none" anchor="ctr"/>
            <a:lstStyle/>
            <a:p>
              <a:endParaRPr lang="de-DE"/>
            </a:p>
          </p:txBody>
        </p:sp>
        <p:sp>
          <p:nvSpPr>
            <p:cNvPr id="11296" name="Line 53"/>
            <p:cNvSpPr>
              <a:spLocks noChangeAspect="1" noChangeShapeType="1"/>
            </p:cNvSpPr>
            <p:nvPr/>
          </p:nvSpPr>
          <p:spPr bwMode="auto">
            <a:xfrm>
              <a:off x="2960" y="1797"/>
              <a:ext cx="6" cy="131"/>
            </a:xfrm>
            <a:prstGeom prst="line">
              <a:avLst/>
            </a:prstGeom>
            <a:noFill/>
            <a:ln w="76200">
              <a:solidFill>
                <a:srgbClr val="3333FF"/>
              </a:solidFill>
              <a:round/>
              <a:headEnd/>
              <a:tailEnd/>
            </a:ln>
          </p:spPr>
          <p:txBody>
            <a:bodyPr wrap="none" anchor="ctr"/>
            <a:lstStyle/>
            <a:p>
              <a:endParaRPr lang="de-DE"/>
            </a:p>
          </p:txBody>
        </p:sp>
      </p:grpSp>
      <p:grpSp>
        <p:nvGrpSpPr>
          <p:cNvPr id="9" name="Gruppieren 73"/>
          <p:cNvGrpSpPr>
            <a:grpSpLocks/>
          </p:cNvGrpSpPr>
          <p:nvPr/>
        </p:nvGrpSpPr>
        <p:grpSpPr bwMode="auto">
          <a:xfrm>
            <a:off x="3513139" y="4438650"/>
            <a:ext cx="5813425" cy="2374900"/>
            <a:chOff x="1414719" y="3748087"/>
            <a:chExt cx="6648450" cy="3109913"/>
          </a:xfrm>
        </p:grpSpPr>
        <p:grpSp>
          <p:nvGrpSpPr>
            <p:cNvPr id="10" name="Group 5"/>
            <p:cNvGrpSpPr>
              <a:grpSpLocks/>
            </p:cNvGrpSpPr>
            <p:nvPr/>
          </p:nvGrpSpPr>
          <p:grpSpPr bwMode="auto">
            <a:xfrm>
              <a:off x="2878394" y="3748087"/>
              <a:ext cx="5184775" cy="3109913"/>
              <a:chOff x="2170" y="2160"/>
              <a:chExt cx="3266" cy="1959"/>
            </a:xfrm>
          </p:grpSpPr>
          <p:pic>
            <p:nvPicPr>
              <p:cNvPr id="11289" name="Picture 6" descr="sm11937_NM_04_A"/>
              <p:cNvPicPr>
                <a:picLocks noChangeAspect="1" noChangeArrowheads="1"/>
              </p:cNvPicPr>
              <p:nvPr/>
            </p:nvPicPr>
            <p:blipFill>
              <a:blip r:embed="rId4" cstate="print"/>
              <a:srcRect l="25394" t="14583" r="6046" b="14583"/>
              <a:stretch>
                <a:fillRect/>
              </a:stretch>
            </p:blipFill>
            <p:spPr bwMode="auto">
              <a:xfrm>
                <a:off x="2170" y="2160"/>
                <a:ext cx="3266" cy="1959"/>
              </a:xfrm>
              <a:prstGeom prst="rect">
                <a:avLst/>
              </a:prstGeom>
              <a:noFill/>
              <a:ln w="9525">
                <a:noFill/>
                <a:miter lim="800000"/>
                <a:headEnd/>
                <a:tailEnd/>
              </a:ln>
            </p:spPr>
          </p:pic>
          <p:sp>
            <p:nvSpPr>
              <p:cNvPr id="11290" name="Line 7"/>
              <p:cNvSpPr>
                <a:spLocks noChangeShapeType="1"/>
              </p:cNvSpPr>
              <p:nvPr/>
            </p:nvSpPr>
            <p:spPr bwMode="auto">
              <a:xfrm>
                <a:off x="2592" y="3168"/>
                <a:ext cx="144" cy="0"/>
              </a:xfrm>
              <a:prstGeom prst="line">
                <a:avLst/>
              </a:prstGeom>
              <a:noFill/>
              <a:ln w="9525">
                <a:solidFill>
                  <a:srgbClr val="FFFF00"/>
                </a:solidFill>
                <a:round/>
                <a:headEnd/>
                <a:tailEnd type="triangle" w="med" len="med"/>
              </a:ln>
            </p:spPr>
            <p:txBody>
              <a:bodyPr lIns="0" tIns="0"/>
              <a:lstStyle/>
              <a:p>
                <a:endParaRPr lang="de-DE"/>
              </a:p>
            </p:txBody>
          </p:sp>
          <p:sp>
            <p:nvSpPr>
              <p:cNvPr id="11291" name="Text Box 8"/>
              <p:cNvSpPr txBox="1">
                <a:spLocks noChangeArrowheads="1"/>
              </p:cNvSpPr>
              <p:nvPr/>
            </p:nvSpPr>
            <p:spPr bwMode="auto">
              <a:xfrm>
                <a:off x="2301" y="3105"/>
                <a:ext cx="307" cy="127"/>
              </a:xfrm>
              <a:prstGeom prst="rect">
                <a:avLst/>
              </a:prstGeom>
              <a:noFill/>
              <a:ln w="9525">
                <a:noFill/>
                <a:miter lim="800000"/>
                <a:headEnd/>
                <a:tailEnd/>
              </a:ln>
            </p:spPr>
            <p:txBody>
              <a:bodyPr wrap="none" lIns="0" tIns="0" rIns="0" bIns="0" anchor="ctr" anchorCtr="1">
                <a:spAutoFit/>
              </a:bodyPr>
              <a:lstStyle/>
              <a:p>
                <a:pPr algn="ctr" eaLnBrk="0" hangingPunct="0"/>
                <a:r>
                  <a:rPr lang="en-US" sz="1000">
                    <a:solidFill>
                      <a:srgbClr val="FFFF00"/>
                    </a:solidFill>
                    <a:latin typeface="Arial" charset="0"/>
                  </a:rPr>
                  <a:t>SPECT</a:t>
                </a:r>
              </a:p>
            </p:txBody>
          </p:sp>
          <p:sp>
            <p:nvSpPr>
              <p:cNvPr id="11292" name="Line 9"/>
              <p:cNvSpPr>
                <a:spLocks noChangeShapeType="1"/>
              </p:cNvSpPr>
              <p:nvPr/>
            </p:nvSpPr>
            <p:spPr bwMode="auto">
              <a:xfrm flipH="1" flipV="1">
                <a:off x="2184" y="3166"/>
                <a:ext cx="120" cy="3"/>
              </a:xfrm>
              <a:prstGeom prst="line">
                <a:avLst/>
              </a:prstGeom>
              <a:noFill/>
              <a:ln w="9525">
                <a:solidFill>
                  <a:srgbClr val="FFFF00"/>
                </a:solidFill>
                <a:round/>
                <a:headEnd/>
                <a:tailEnd type="triangle" w="med" len="med"/>
              </a:ln>
            </p:spPr>
            <p:txBody>
              <a:bodyPr lIns="0" tIns="0"/>
              <a:lstStyle/>
              <a:p>
                <a:endParaRPr lang="de-DE"/>
              </a:p>
            </p:txBody>
          </p:sp>
        </p:grpSp>
        <p:grpSp>
          <p:nvGrpSpPr>
            <p:cNvPr id="11" name="Group 10"/>
            <p:cNvGrpSpPr>
              <a:grpSpLocks/>
            </p:cNvGrpSpPr>
            <p:nvPr/>
          </p:nvGrpSpPr>
          <p:grpSpPr bwMode="auto">
            <a:xfrm>
              <a:off x="1414719" y="3748087"/>
              <a:ext cx="1481138" cy="3109913"/>
              <a:chOff x="1251" y="2159"/>
              <a:chExt cx="933" cy="1959"/>
            </a:xfrm>
          </p:grpSpPr>
          <p:pic>
            <p:nvPicPr>
              <p:cNvPr id="11285" name="Picture 11" descr="sm11937_NM_04_A"/>
              <p:cNvPicPr>
                <a:picLocks noChangeAspect="1" noChangeArrowheads="1"/>
              </p:cNvPicPr>
              <p:nvPr/>
            </p:nvPicPr>
            <p:blipFill>
              <a:blip r:embed="rId4" cstate="print"/>
              <a:srcRect l="6046" t="14583" r="74365" b="14583"/>
              <a:stretch>
                <a:fillRect/>
              </a:stretch>
            </p:blipFill>
            <p:spPr bwMode="auto">
              <a:xfrm>
                <a:off x="1251" y="2159"/>
                <a:ext cx="933" cy="1959"/>
              </a:xfrm>
              <a:prstGeom prst="rect">
                <a:avLst/>
              </a:prstGeom>
              <a:noFill/>
              <a:ln w="9525">
                <a:noFill/>
                <a:miter lim="800000"/>
                <a:headEnd/>
                <a:tailEnd/>
              </a:ln>
            </p:spPr>
          </p:pic>
          <p:sp>
            <p:nvSpPr>
              <p:cNvPr id="11286" name="Line 12"/>
              <p:cNvSpPr>
                <a:spLocks noChangeShapeType="1"/>
              </p:cNvSpPr>
              <p:nvPr/>
            </p:nvSpPr>
            <p:spPr bwMode="auto">
              <a:xfrm>
                <a:off x="2064" y="3168"/>
                <a:ext cx="96" cy="0"/>
              </a:xfrm>
              <a:prstGeom prst="line">
                <a:avLst/>
              </a:prstGeom>
              <a:noFill/>
              <a:ln w="9525">
                <a:solidFill>
                  <a:srgbClr val="FFFF00"/>
                </a:solidFill>
                <a:round/>
                <a:headEnd/>
                <a:tailEnd type="triangle" w="med" len="med"/>
              </a:ln>
            </p:spPr>
            <p:txBody>
              <a:bodyPr lIns="0" tIns="0"/>
              <a:lstStyle/>
              <a:p>
                <a:endParaRPr lang="de-DE"/>
              </a:p>
            </p:txBody>
          </p:sp>
          <p:sp>
            <p:nvSpPr>
              <p:cNvPr id="11287" name="Text Box 13"/>
              <p:cNvSpPr txBox="1">
                <a:spLocks noChangeArrowheads="1"/>
              </p:cNvSpPr>
              <p:nvPr/>
            </p:nvSpPr>
            <p:spPr bwMode="auto">
              <a:xfrm>
                <a:off x="1961" y="3105"/>
                <a:ext cx="124" cy="127"/>
              </a:xfrm>
              <a:prstGeom prst="rect">
                <a:avLst/>
              </a:prstGeom>
              <a:noFill/>
              <a:ln w="9525">
                <a:noFill/>
                <a:miter lim="800000"/>
                <a:headEnd/>
                <a:tailEnd/>
              </a:ln>
            </p:spPr>
            <p:txBody>
              <a:bodyPr wrap="none" lIns="0" tIns="0" rIns="0" bIns="0" anchor="ctr" anchorCtr="1">
                <a:spAutoFit/>
              </a:bodyPr>
              <a:lstStyle/>
              <a:p>
                <a:pPr algn="ctr" eaLnBrk="0" hangingPunct="0"/>
                <a:r>
                  <a:rPr lang="en-US" sz="1000">
                    <a:solidFill>
                      <a:srgbClr val="FFFF00"/>
                    </a:solidFill>
                    <a:latin typeface="Arial" charset="0"/>
                  </a:rPr>
                  <a:t>CT</a:t>
                </a:r>
              </a:p>
            </p:txBody>
          </p:sp>
          <p:sp>
            <p:nvSpPr>
              <p:cNvPr id="11288" name="Line 14"/>
              <p:cNvSpPr>
                <a:spLocks noChangeShapeType="1"/>
              </p:cNvSpPr>
              <p:nvPr/>
            </p:nvSpPr>
            <p:spPr bwMode="auto">
              <a:xfrm flipH="1" flipV="1">
                <a:off x="1866" y="3166"/>
                <a:ext cx="96" cy="2"/>
              </a:xfrm>
              <a:prstGeom prst="line">
                <a:avLst/>
              </a:prstGeom>
              <a:noFill/>
              <a:ln w="9525">
                <a:solidFill>
                  <a:srgbClr val="FFFF00"/>
                </a:solidFill>
                <a:round/>
                <a:headEnd/>
                <a:tailEnd type="triangle" w="med" len="med"/>
              </a:ln>
            </p:spPr>
            <p:txBody>
              <a:bodyPr lIns="0" tIns="0"/>
              <a:lstStyle/>
              <a:p>
                <a:endParaRPr lang="de-DE"/>
              </a:p>
            </p:txBody>
          </p:sp>
        </p:grpSp>
      </p:grpSp>
      <p:sp>
        <p:nvSpPr>
          <p:cNvPr id="59"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extLst>
      <p:ext uri="{BB962C8B-B14F-4D97-AF65-F5344CB8AC3E}">
        <p14:creationId xmlns="" xmlns:p14="http://schemas.microsoft.com/office/powerpoint/2010/main" val="4080223976"/>
      </p:ext>
    </p:extLst>
  </p:cSld>
  <p:clrMapOvr>
    <a:masterClrMapping/>
  </p:clrMapOvr>
  <p:transition advTm="1233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5000" fill="hold" grpId="0" nodeType="withEffect">
                                  <p:stCondLst>
                                    <p:cond delay="0"/>
                                  </p:stCondLst>
                                  <p:childTnLst>
                                    <p:animClr clrSpc="rgb" dir="cw">
                                      <p:cBhvr override="childStyle">
                                        <p:cTn id="6" dur="250" autoRev="1" fill="hold"/>
                                        <p:tgtEl>
                                          <p:spTgt spid="637991"/>
                                        </p:tgtEl>
                                        <p:attrNameLst>
                                          <p:attrName>style.color</p:attrName>
                                        </p:attrNameLst>
                                      </p:cBhvr>
                                      <p:to>
                                        <a:schemeClr val="bg1"/>
                                      </p:to>
                                    </p:animClr>
                                    <p:animClr clrSpc="rgb" dir="cw">
                                      <p:cBhvr>
                                        <p:cTn id="7" dur="250" autoRev="1" fill="hold"/>
                                        <p:tgtEl>
                                          <p:spTgt spid="637991"/>
                                        </p:tgtEl>
                                        <p:attrNameLst>
                                          <p:attrName>fillcolor</p:attrName>
                                        </p:attrNameLst>
                                      </p:cBhvr>
                                      <p:to>
                                        <a:schemeClr val="bg1"/>
                                      </p:to>
                                    </p:animClr>
                                    <p:set>
                                      <p:cBhvr>
                                        <p:cTn id="8" dur="250" autoRev="1" fill="hold"/>
                                        <p:tgtEl>
                                          <p:spTgt spid="637991"/>
                                        </p:tgtEl>
                                        <p:attrNameLst>
                                          <p:attrName>fill.type</p:attrName>
                                        </p:attrNameLst>
                                      </p:cBhvr>
                                      <p:to>
                                        <p:strVal val="solid"/>
                                      </p:to>
                                    </p:set>
                                    <p:set>
                                      <p:cBhvr>
                                        <p:cTn id="9" dur="250" autoRev="1" fill="hold"/>
                                        <p:tgtEl>
                                          <p:spTgt spid="637991"/>
                                        </p:tgtEl>
                                        <p:attrNameLst>
                                          <p:attrName>fill.on</p:attrName>
                                        </p:attrNameLst>
                                      </p:cBhvr>
                                      <p:to>
                                        <p:strVal val="true"/>
                                      </p:to>
                                    </p:set>
                                  </p:childTnLst>
                                </p:cTn>
                              </p:par>
                              <p:par>
                                <p:cTn id="10" presetID="35" presetClass="emph" presetSubtype="0" repeatCount="5000" fill="hold" nodeType="withEffect">
                                  <p:stCondLst>
                                    <p:cond delay="0"/>
                                  </p:stCondLst>
                                  <p:childTnLst>
                                    <p:anim calcmode="discrete" valueType="str">
                                      <p:cBhvr>
                                        <p:cTn id="11" dur="500" fill="hold"/>
                                        <p:tgtEl>
                                          <p:spTgt spid="7"/>
                                        </p:tgtEl>
                                        <p:attrNameLst>
                                          <p:attrName>style.visibility</p:attrName>
                                        </p:attrNameLst>
                                      </p:cBhvr>
                                      <p:tavLst>
                                        <p:tav tm="0">
                                          <p:val>
                                            <p:strVal val="hidden"/>
                                          </p:val>
                                        </p:tav>
                                        <p:tav tm="50000">
                                          <p:val>
                                            <p:strVal val="visible"/>
                                          </p:val>
                                        </p:tav>
                                      </p:tavLst>
                                    </p:anim>
                                  </p:childTnLst>
                                </p:cTn>
                              </p:par>
                              <p:par>
                                <p:cTn id="12" presetID="0" presetClass="path" presetSubtype="0" accel="50000" decel="50000" fill="hold" nodeType="withEffect">
                                  <p:stCondLst>
                                    <p:cond delay="0"/>
                                  </p:stCondLst>
                                  <p:childTnLst>
                                    <p:animMotion origin="layout" path="M 5.55556E-7 4.07407E-6 L 0.0625 4.07407E-6 " pathEditMode="relative" ptsTypes="AA">
                                      <p:cBhvr>
                                        <p:cTn id="13" dur="2000" fill="hold"/>
                                        <p:tgtEl>
                                          <p:spTgt spid="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799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a:p>
        </p:txBody>
      </p:sp>
      <p:pic>
        <p:nvPicPr>
          <p:cNvPr id="5" name="Picture 3" descr="hawkeye-infinia_blk"/>
          <p:cNvPicPr>
            <a:picLocks noChangeAspect="1" noChangeArrowheads="1"/>
          </p:cNvPicPr>
          <p:nvPr/>
        </p:nvPicPr>
        <p:blipFill>
          <a:blip r:embed="rId3" cstate="print"/>
          <a:srcRect/>
          <a:stretch>
            <a:fillRect/>
          </a:stretch>
        </p:blipFill>
        <p:spPr bwMode="auto">
          <a:xfrm>
            <a:off x="7478713" y="1914526"/>
            <a:ext cx="2932112" cy="3863975"/>
          </a:xfrm>
          <a:prstGeom prst="rect">
            <a:avLst/>
          </a:prstGeom>
          <a:noFill/>
          <a:ln w="9525">
            <a:noFill/>
            <a:miter lim="800000"/>
            <a:headEnd/>
            <a:tailEnd/>
          </a:ln>
        </p:spPr>
      </p:pic>
      <p:grpSp>
        <p:nvGrpSpPr>
          <p:cNvPr id="2" name="Group 4"/>
          <p:cNvGrpSpPr>
            <a:grpSpLocks/>
          </p:cNvGrpSpPr>
          <p:nvPr/>
        </p:nvGrpSpPr>
        <p:grpSpPr bwMode="auto">
          <a:xfrm rot="16155205">
            <a:off x="8327232" y="4007645"/>
            <a:ext cx="1114425" cy="455612"/>
            <a:chOff x="4224" y="2208"/>
            <a:chExt cx="1056" cy="384"/>
          </a:xfrm>
        </p:grpSpPr>
        <p:sp>
          <p:nvSpPr>
            <p:cNvPr id="7" name="Line 5"/>
            <p:cNvSpPr>
              <a:spLocks noChangeShapeType="1"/>
            </p:cNvSpPr>
            <p:nvPr/>
          </p:nvSpPr>
          <p:spPr bwMode="auto">
            <a:xfrm>
              <a:off x="4224" y="2256"/>
              <a:ext cx="1056" cy="240"/>
            </a:xfrm>
            <a:prstGeom prst="line">
              <a:avLst/>
            </a:prstGeom>
            <a:noFill/>
            <a:ln w="28575">
              <a:solidFill>
                <a:srgbClr val="00FF00"/>
              </a:solidFill>
              <a:round/>
              <a:headEnd type="triangle" w="med" len="med"/>
              <a:tailEnd type="triangle" w="med" len="med"/>
            </a:ln>
          </p:spPr>
          <p:txBody>
            <a:bodyPr wrap="none" anchor="ctr"/>
            <a:lstStyle/>
            <a:p>
              <a:endParaRPr lang="en-US"/>
            </a:p>
          </p:txBody>
        </p:sp>
        <p:sp>
          <p:nvSpPr>
            <p:cNvPr id="8" name="Line 6"/>
            <p:cNvSpPr>
              <a:spLocks noChangeShapeType="1"/>
            </p:cNvSpPr>
            <p:nvPr/>
          </p:nvSpPr>
          <p:spPr bwMode="auto">
            <a:xfrm flipV="1">
              <a:off x="4272" y="2208"/>
              <a:ext cx="1008" cy="384"/>
            </a:xfrm>
            <a:prstGeom prst="line">
              <a:avLst/>
            </a:prstGeom>
            <a:noFill/>
            <a:ln w="28575">
              <a:solidFill>
                <a:srgbClr val="00FF00"/>
              </a:solidFill>
              <a:round/>
              <a:headEnd type="triangle" w="med" len="med"/>
              <a:tailEnd type="triangle" w="med" len="med"/>
            </a:ln>
          </p:spPr>
          <p:txBody>
            <a:bodyPr wrap="none" anchor="ctr"/>
            <a:lstStyle/>
            <a:p>
              <a:endParaRPr lang="en-US"/>
            </a:p>
          </p:txBody>
        </p:sp>
      </p:grpSp>
      <p:pic>
        <p:nvPicPr>
          <p:cNvPr id="9" name="Picture 7" descr="head3"/>
          <p:cNvPicPr>
            <a:picLocks noChangeAspect="1" noChangeArrowheads="1"/>
          </p:cNvPicPr>
          <p:nvPr/>
        </p:nvPicPr>
        <p:blipFill>
          <a:blip r:embed="rId4" cstate="print"/>
          <a:srcRect/>
          <a:stretch>
            <a:fillRect/>
          </a:stretch>
        </p:blipFill>
        <p:spPr bwMode="auto">
          <a:xfrm>
            <a:off x="8528050" y="4086225"/>
            <a:ext cx="685800" cy="342900"/>
          </a:xfrm>
          <a:prstGeom prst="rect">
            <a:avLst/>
          </a:prstGeom>
          <a:noFill/>
          <a:ln w="9525">
            <a:noFill/>
            <a:miter lim="800000"/>
            <a:headEnd/>
            <a:tailEnd/>
          </a:ln>
        </p:spPr>
      </p:pic>
      <p:grpSp>
        <p:nvGrpSpPr>
          <p:cNvPr id="4" name="Group 8"/>
          <p:cNvGrpSpPr>
            <a:grpSpLocks/>
          </p:cNvGrpSpPr>
          <p:nvPr/>
        </p:nvGrpSpPr>
        <p:grpSpPr bwMode="auto">
          <a:xfrm>
            <a:off x="8062913" y="3759201"/>
            <a:ext cx="1962150" cy="962025"/>
            <a:chOff x="3417" y="3162"/>
            <a:chExt cx="1236" cy="606"/>
          </a:xfrm>
        </p:grpSpPr>
        <p:sp>
          <p:nvSpPr>
            <p:cNvPr id="11" name="AutoShape 9"/>
            <p:cNvSpPr>
              <a:spLocks noChangeArrowheads="1"/>
            </p:cNvSpPr>
            <p:nvPr/>
          </p:nvSpPr>
          <p:spPr bwMode="auto">
            <a:xfrm rot="5300466">
              <a:off x="3732" y="2847"/>
              <a:ext cx="606" cy="1236"/>
            </a:xfrm>
            <a:prstGeom prst="triangle">
              <a:avLst>
                <a:gd name="adj" fmla="val 50000"/>
              </a:avLst>
            </a:prstGeom>
            <a:solidFill>
              <a:srgbClr val="FFFF66">
                <a:alpha val="50195"/>
              </a:srgbClr>
            </a:solidFill>
            <a:ln w="9525">
              <a:solidFill>
                <a:srgbClr val="FFD939"/>
              </a:solidFill>
              <a:miter lim="800000"/>
              <a:headEnd/>
              <a:tailEnd/>
            </a:ln>
          </p:spPr>
          <p:txBody>
            <a:bodyPr wrap="none" anchor="ctr"/>
            <a:lstStyle/>
            <a:p>
              <a:endParaRPr lang="en-US"/>
            </a:p>
          </p:txBody>
        </p:sp>
        <p:grpSp>
          <p:nvGrpSpPr>
            <p:cNvPr id="6" name="Group 10"/>
            <p:cNvGrpSpPr>
              <a:grpSpLocks/>
            </p:cNvGrpSpPr>
            <p:nvPr/>
          </p:nvGrpSpPr>
          <p:grpSpPr bwMode="auto">
            <a:xfrm rot="5300466">
              <a:off x="3715" y="2996"/>
              <a:ext cx="544" cy="965"/>
              <a:chOff x="1816" y="1937"/>
              <a:chExt cx="544" cy="1008"/>
            </a:xfrm>
          </p:grpSpPr>
          <p:sp>
            <p:nvSpPr>
              <p:cNvPr id="13" name="Line 11"/>
              <p:cNvSpPr>
                <a:spLocks noChangeShapeType="1"/>
              </p:cNvSpPr>
              <p:nvPr/>
            </p:nvSpPr>
            <p:spPr bwMode="auto">
              <a:xfrm>
                <a:off x="2156" y="1945"/>
                <a:ext cx="204" cy="929"/>
              </a:xfrm>
              <a:prstGeom prst="line">
                <a:avLst/>
              </a:prstGeom>
              <a:noFill/>
              <a:ln w="28575">
                <a:solidFill>
                  <a:srgbClr val="FFD939"/>
                </a:solidFill>
                <a:round/>
                <a:headEnd/>
                <a:tailEnd type="triangle" w="med" len="med"/>
              </a:ln>
            </p:spPr>
            <p:txBody>
              <a:bodyPr wrap="none" anchor="ctr"/>
              <a:lstStyle/>
              <a:p>
                <a:endParaRPr lang="en-US"/>
              </a:p>
            </p:txBody>
          </p:sp>
          <p:sp>
            <p:nvSpPr>
              <p:cNvPr id="14" name="Line 12"/>
              <p:cNvSpPr>
                <a:spLocks noChangeShapeType="1"/>
              </p:cNvSpPr>
              <p:nvPr/>
            </p:nvSpPr>
            <p:spPr bwMode="auto">
              <a:xfrm>
                <a:off x="2080" y="1941"/>
                <a:ext cx="0" cy="1004"/>
              </a:xfrm>
              <a:prstGeom prst="line">
                <a:avLst/>
              </a:prstGeom>
              <a:noFill/>
              <a:ln w="28575">
                <a:solidFill>
                  <a:srgbClr val="FFD939"/>
                </a:solidFill>
                <a:round/>
                <a:headEnd/>
                <a:tailEnd type="triangle" w="med" len="med"/>
              </a:ln>
            </p:spPr>
            <p:txBody>
              <a:bodyPr wrap="none" anchor="ctr"/>
              <a:lstStyle/>
              <a:p>
                <a:endParaRPr lang="en-US"/>
              </a:p>
            </p:txBody>
          </p:sp>
          <p:sp>
            <p:nvSpPr>
              <p:cNvPr id="15" name="Line 13"/>
              <p:cNvSpPr>
                <a:spLocks noChangeShapeType="1"/>
              </p:cNvSpPr>
              <p:nvPr/>
            </p:nvSpPr>
            <p:spPr bwMode="auto">
              <a:xfrm flipH="1">
                <a:off x="1816" y="1937"/>
                <a:ext cx="204" cy="932"/>
              </a:xfrm>
              <a:prstGeom prst="line">
                <a:avLst/>
              </a:prstGeom>
              <a:noFill/>
              <a:ln w="28575">
                <a:solidFill>
                  <a:srgbClr val="FFD939"/>
                </a:solidFill>
                <a:round/>
                <a:headEnd/>
                <a:tailEnd type="triangle" w="med" len="med"/>
              </a:ln>
            </p:spPr>
            <p:txBody>
              <a:bodyPr wrap="none" anchor="ctr"/>
              <a:lstStyle/>
              <a:p>
                <a:endParaRPr lang="en-US"/>
              </a:p>
            </p:txBody>
          </p:sp>
          <p:sp>
            <p:nvSpPr>
              <p:cNvPr id="16" name="Line 14"/>
              <p:cNvSpPr>
                <a:spLocks noChangeShapeType="1"/>
              </p:cNvSpPr>
              <p:nvPr/>
            </p:nvSpPr>
            <p:spPr bwMode="auto">
              <a:xfrm>
                <a:off x="2123" y="1941"/>
                <a:ext cx="102" cy="971"/>
              </a:xfrm>
              <a:prstGeom prst="line">
                <a:avLst/>
              </a:prstGeom>
              <a:noFill/>
              <a:ln w="28575">
                <a:solidFill>
                  <a:srgbClr val="FFD939"/>
                </a:solidFill>
                <a:round/>
                <a:headEnd/>
                <a:tailEnd type="triangle" w="med" len="med"/>
              </a:ln>
            </p:spPr>
            <p:txBody>
              <a:bodyPr wrap="none" anchor="ctr"/>
              <a:lstStyle/>
              <a:p>
                <a:endParaRPr lang="en-US"/>
              </a:p>
            </p:txBody>
          </p:sp>
          <p:sp>
            <p:nvSpPr>
              <p:cNvPr id="17" name="Line 15"/>
              <p:cNvSpPr>
                <a:spLocks noChangeShapeType="1"/>
              </p:cNvSpPr>
              <p:nvPr/>
            </p:nvSpPr>
            <p:spPr bwMode="auto">
              <a:xfrm flipH="1">
                <a:off x="1933" y="1941"/>
                <a:ext cx="118" cy="971"/>
              </a:xfrm>
              <a:prstGeom prst="line">
                <a:avLst/>
              </a:prstGeom>
              <a:noFill/>
              <a:ln w="28575">
                <a:solidFill>
                  <a:srgbClr val="FFD939"/>
                </a:solidFill>
                <a:round/>
                <a:headEnd/>
                <a:tailEnd type="triangle" w="med" len="med"/>
              </a:ln>
            </p:spPr>
            <p:txBody>
              <a:bodyPr wrap="none" anchor="ctr"/>
              <a:lstStyle/>
              <a:p>
                <a:endParaRPr lang="en-US"/>
              </a:p>
            </p:txBody>
          </p:sp>
        </p:grpSp>
      </p:grpSp>
      <p:sp>
        <p:nvSpPr>
          <p:cNvPr id="18" name="Line 16"/>
          <p:cNvSpPr>
            <a:spLocks noChangeShapeType="1"/>
          </p:cNvSpPr>
          <p:nvPr/>
        </p:nvSpPr>
        <p:spPr bwMode="auto">
          <a:xfrm rot="15577397" flipV="1">
            <a:off x="7110413" y="2478088"/>
            <a:ext cx="1187450" cy="1343025"/>
          </a:xfrm>
          <a:prstGeom prst="line">
            <a:avLst/>
          </a:prstGeom>
          <a:noFill/>
          <a:ln w="38100">
            <a:solidFill>
              <a:srgbClr val="00FF00"/>
            </a:solidFill>
            <a:round/>
            <a:headEnd/>
            <a:tailEnd type="triangle" w="med" len="med"/>
          </a:ln>
        </p:spPr>
        <p:txBody>
          <a:bodyPr>
            <a:spAutoFit/>
          </a:bodyPr>
          <a:lstStyle/>
          <a:p>
            <a:endParaRPr lang="en-US"/>
          </a:p>
        </p:txBody>
      </p:sp>
      <p:sp>
        <p:nvSpPr>
          <p:cNvPr id="19" name="Line 17"/>
          <p:cNvSpPr>
            <a:spLocks noChangeShapeType="1"/>
          </p:cNvSpPr>
          <p:nvPr/>
        </p:nvSpPr>
        <p:spPr bwMode="auto">
          <a:xfrm rot="12376544" flipV="1">
            <a:off x="7077075" y="4241800"/>
            <a:ext cx="622300" cy="863600"/>
          </a:xfrm>
          <a:prstGeom prst="line">
            <a:avLst/>
          </a:prstGeom>
          <a:noFill/>
          <a:ln w="38100">
            <a:solidFill>
              <a:srgbClr val="FFCC00"/>
            </a:solidFill>
            <a:round/>
            <a:headEnd/>
            <a:tailEnd type="triangle" w="med" len="med"/>
          </a:ln>
        </p:spPr>
        <p:txBody>
          <a:bodyPr>
            <a:spAutoFit/>
          </a:bodyPr>
          <a:lstStyle/>
          <a:p>
            <a:endParaRPr lang="en-US"/>
          </a:p>
        </p:txBody>
      </p:sp>
      <p:sp>
        <p:nvSpPr>
          <p:cNvPr id="20" name="Line 18"/>
          <p:cNvSpPr>
            <a:spLocks noChangeShapeType="1"/>
          </p:cNvSpPr>
          <p:nvPr/>
        </p:nvSpPr>
        <p:spPr bwMode="auto">
          <a:xfrm rot="16344613" flipV="1">
            <a:off x="3963988" y="3651250"/>
            <a:ext cx="863600" cy="1365250"/>
          </a:xfrm>
          <a:prstGeom prst="line">
            <a:avLst/>
          </a:prstGeom>
          <a:noFill/>
          <a:ln w="38100">
            <a:solidFill>
              <a:srgbClr val="FF0000"/>
            </a:solidFill>
            <a:round/>
            <a:headEnd/>
            <a:tailEnd type="triangle" w="med" len="med"/>
          </a:ln>
        </p:spPr>
        <p:txBody>
          <a:bodyPr>
            <a:spAutoFit/>
          </a:bodyPr>
          <a:lstStyle/>
          <a:p>
            <a:endParaRPr lang="en-US"/>
          </a:p>
        </p:txBody>
      </p:sp>
      <p:sp>
        <p:nvSpPr>
          <p:cNvPr id="21" name="Line 19"/>
          <p:cNvSpPr>
            <a:spLocks noChangeShapeType="1"/>
          </p:cNvSpPr>
          <p:nvPr/>
        </p:nvSpPr>
        <p:spPr bwMode="auto">
          <a:xfrm rot="10750282" flipV="1">
            <a:off x="3721100" y="2751139"/>
            <a:ext cx="1366838" cy="866775"/>
          </a:xfrm>
          <a:prstGeom prst="line">
            <a:avLst/>
          </a:prstGeom>
          <a:noFill/>
          <a:ln w="38100">
            <a:solidFill>
              <a:srgbClr val="FF0000"/>
            </a:solidFill>
            <a:round/>
            <a:headEnd/>
            <a:tailEnd type="triangle" w="med" len="med"/>
          </a:ln>
        </p:spPr>
        <p:txBody>
          <a:bodyPr>
            <a:spAutoFit/>
          </a:bodyPr>
          <a:lstStyle/>
          <a:p>
            <a:endParaRPr lang="en-US"/>
          </a:p>
        </p:txBody>
      </p:sp>
      <p:graphicFrame>
        <p:nvGraphicFramePr>
          <p:cNvPr id="22" name="Object 21"/>
          <p:cNvGraphicFramePr>
            <a:graphicFrameLocks noChangeAspect="1"/>
          </p:cNvGraphicFramePr>
          <p:nvPr/>
        </p:nvGraphicFramePr>
        <p:xfrm>
          <a:off x="1992313" y="3070225"/>
          <a:ext cx="1312862" cy="1354138"/>
        </p:xfrm>
        <a:graphic>
          <a:graphicData uri="http://schemas.openxmlformats.org/presentationml/2006/ole">
            <p:oleObj spid="_x0000_s120834" name="PhotoHouse" r:id="rId5" imgW="2146136" imgH="2306962" progId="">
              <p:embed/>
            </p:oleObj>
          </a:graphicData>
        </a:graphic>
      </p:graphicFrame>
      <p:graphicFrame>
        <p:nvGraphicFramePr>
          <p:cNvPr id="23" name="Object 22"/>
          <p:cNvGraphicFramePr>
            <a:graphicFrameLocks noChangeAspect="1"/>
          </p:cNvGraphicFramePr>
          <p:nvPr/>
        </p:nvGraphicFramePr>
        <p:xfrm>
          <a:off x="5459414" y="4581525"/>
          <a:ext cx="1284287" cy="1354138"/>
        </p:xfrm>
        <a:graphic>
          <a:graphicData uri="http://schemas.openxmlformats.org/presentationml/2006/ole">
            <p:oleObj spid="_x0000_s120835" name="PhotoHouse" r:id="rId6" imgW="2193616" imgH="2250594" progId="">
              <p:embed/>
            </p:oleObj>
          </a:graphicData>
        </a:graphic>
      </p:graphicFrame>
      <p:graphicFrame>
        <p:nvGraphicFramePr>
          <p:cNvPr id="24" name="Object 23"/>
          <p:cNvGraphicFramePr>
            <a:graphicFrameLocks noChangeAspect="1"/>
          </p:cNvGraphicFramePr>
          <p:nvPr/>
        </p:nvGraphicFramePr>
        <p:xfrm>
          <a:off x="5349875" y="2005013"/>
          <a:ext cx="1265238" cy="1352550"/>
        </p:xfrm>
        <a:graphic>
          <a:graphicData uri="http://schemas.openxmlformats.org/presentationml/2006/ole">
            <p:oleObj spid="_x0000_s120836" name="PhotoHouse" r:id="rId7" imgW="1785281" imgH="1699367" progId="">
              <p:embed/>
            </p:oleObj>
          </a:graphicData>
        </a:graphic>
      </p:graphicFrame>
      <p:sp>
        <p:nvSpPr>
          <p:cNvPr id="26"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extLst>
      <p:ext uri="{BB962C8B-B14F-4D97-AF65-F5344CB8AC3E}">
        <p14:creationId xmlns="" xmlns:p14="http://schemas.microsoft.com/office/powerpoint/2010/main" val="1172585712"/>
      </p:ext>
    </p:extLst>
  </p:cSld>
  <p:clrMapOvr>
    <a:masterClrMapping/>
  </p:clrMapOvr>
  <mc:AlternateContent xmlns:mc="http://schemas.openxmlformats.org/markup-compatibility/2006">
    <mc:Choice xmlns="" xmlns:p14="http://schemas.microsoft.com/office/powerpoint/2010/main" Requires="p14">
      <p:transition spd="slow" p14:dur="2000" advTm="24155"/>
    </mc:Choice>
    <mc:Fallback>
      <p:transition spd="slow" advTm="241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1000"/>
                            </p:stCondLst>
                            <p:childTnLst>
                              <p:par>
                                <p:cTn id="8" presetID="22" presetClass="entr" presetSubtype="2"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500"/>
                                        <p:tgtEl>
                                          <p:spTgt spid="18"/>
                                        </p:tgtEl>
                                      </p:cBhvr>
                                    </p:animEffect>
                                  </p:childTnLst>
                                </p:cTn>
                              </p:par>
                            </p:childTnLst>
                          </p:cTn>
                        </p:par>
                        <p:par>
                          <p:cTn id="11" fill="hold">
                            <p:stCondLst>
                              <p:cond delay="1500"/>
                            </p:stCondLst>
                            <p:childTnLst>
                              <p:par>
                                <p:cTn id="12" presetID="22" presetClass="entr" presetSubtype="2" fill="hold" nodeType="after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2500"/>
                            </p:stCondLst>
                            <p:childTnLst>
                              <p:par>
                                <p:cTn id="16" presetID="22" presetClass="entr" presetSubtype="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right)">
                                      <p:cBhvr>
                                        <p:cTn id="18" dur="500"/>
                                        <p:tgtEl>
                                          <p:spTgt spid="19"/>
                                        </p:tgtEl>
                                      </p:cBhvr>
                                    </p:animEffect>
                                  </p:childTnLst>
                                </p:cTn>
                              </p:par>
                            </p:childTnLst>
                          </p:cTn>
                        </p:par>
                        <p:par>
                          <p:cTn id="19" fill="hold">
                            <p:stCondLst>
                              <p:cond delay="3000"/>
                            </p:stCondLst>
                            <p:childTnLst>
                              <p:par>
                                <p:cTn id="20" presetID="22" presetClass="entr" presetSubtype="4" fill="hold" grpId="0" nodeType="after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216275" y="1844676"/>
            <a:ext cx="6699250" cy="3446463"/>
            <a:chOff x="1066" y="1162"/>
            <a:chExt cx="4220" cy="2171"/>
          </a:xfrm>
        </p:grpSpPr>
        <p:grpSp>
          <p:nvGrpSpPr>
            <p:cNvPr id="3" name="Group 3"/>
            <p:cNvGrpSpPr>
              <a:grpSpLocks/>
            </p:cNvGrpSpPr>
            <p:nvPr/>
          </p:nvGrpSpPr>
          <p:grpSpPr bwMode="auto">
            <a:xfrm>
              <a:off x="1345" y="1253"/>
              <a:ext cx="1152" cy="1461"/>
              <a:chOff x="1344" y="1239"/>
              <a:chExt cx="1152" cy="1461"/>
            </a:xfrm>
          </p:grpSpPr>
          <p:pic>
            <p:nvPicPr>
              <p:cNvPr id="24591" name="Picture 4" descr="Medium_Sideview"/>
              <p:cNvPicPr>
                <a:picLocks noChangeAspect="1" noChangeArrowheads="1"/>
              </p:cNvPicPr>
              <p:nvPr/>
            </p:nvPicPr>
            <p:blipFill>
              <a:blip r:embed="rId4" cstate="print"/>
              <a:srcRect l="41463"/>
              <a:stretch>
                <a:fillRect/>
              </a:stretch>
            </p:blipFill>
            <p:spPr bwMode="auto">
              <a:xfrm>
                <a:off x="1344" y="1239"/>
                <a:ext cx="1152" cy="1461"/>
              </a:xfrm>
              <a:prstGeom prst="rect">
                <a:avLst/>
              </a:prstGeom>
              <a:noFill/>
              <a:ln w="9525">
                <a:noFill/>
                <a:miter lim="800000"/>
                <a:headEnd/>
                <a:tailEnd/>
              </a:ln>
            </p:spPr>
          </p:pic>
          <p:sp>
            <p:nvSpPr>
              <p:cNvPr id="24592" name="Line 5"/>
              <p:cNvSpPr>
                <a:spLocks noChangeShapeType="1"/>
              </p:cNvSpPr>
              <p:nvPr/>
            </p:nvSpPr>
            <p:spPr bwMode="auto">
              <a:xfrm>
                <a:off x="1356" y="1872"/>
                <a:ext cx="288" cy="0"/>
              </a:xfrm>
              <a:prstGeom prst="line">
                <a:avLst/>
              </a:prstGeom>
              <a:noFill/>
              <a:ln w="9525">
                <a:solidFill>
                  <a:srgbClr val="FF0000"/>
                </a:solidFill>
                <a:round/>
                <a:headEnd type="triangle" w="med" len="med"/>
                <a:tailEnd type="triangle" w="med" len="med"/>
              </a:ln>
            </p:spPr>
            <p:txBody>
              <a:bodyPr lIns="0" tIns="0" rIns="0" bIns="0"/>
              <a:lstStyle/>
              <a:p>
                <a:endParaRPr lang="en-US">
                  <a:solidFill>
                    <a:schemeClr val="tx1"/>
                  </a:solidFill>
                </a:endParaRPr>
              </a:p>
            </p:txBody>
          </p:sp>
          <p:sp>
            <p:nvSpPr>
              <p:cNvPr id="24593" name="Text Box 6"/>
              <p:cNvSpPr txBox="1">
                <a:spLocks noChangeArrowheads="1"/>
              </p:cNvSpPr>
              <p:nvPr/>
            </p:nvSpPr>
            <p:spPr bwMode="auto">
              <a:xfrm>
                <a:off x="1380" y="1758"/>
                <a:ext cx="269" cy="97"/>
              </a:xfrm>
              <a:prstGeom prst="rect">
                <a:avLst/>
              </a:prstGeom>
              <a:noFill/>
              <a:ln w="9525">
                <a:noFill/>
                <a:miter lim="800000"/>
                <a:headEnd/>
                <a:tailEnd/>
              </a:ln>
            </p:spPr>
            <p:txBody>
              <a:bodyPr wrap="none" lIns="0" tIns="0" rIns="0" bIns="0">
                <a:spAutoFit/>
              </a:bodyPr>
              <a:lstStyle/>
              <a:p>
                <a:r>
                  <a:rPr lang="en-US" sz="1000" b="1" dirty="0"/>
                  <a:t>SPECT</a:t>
                </a:r>
              </a:p>
            </p:txBody>
          </p:sp>
        </p:grpSp>
        <p:pic>
          <p:nvPicPr>
            <p:cNvPr id="24589" name="Picture 7" descr="SPECTCT_FUSION_MIBG_METS_REINOUT_1"/>
            <p:cNvPicPr>
              <a:picLocks noChangeAspect="1" noChangeArrowheads="1"/>
            </p:cNvPicPr>
            <p:nvPr/>
          </p:nvPicPr>
          <p:blipFill>
            <a:blip r:embed="rId5" cstate="print"/>
            <a:srcRect/>
            <a:stretch>
              <a:fillRect/>
            </a:stretch>
          </p:blipFill>
          <p:spPr bwMode="auto">
            <a:xfrm>
              <a:off x="3606" y="1162"/>
              <a:ext cx="1680" cy="1680"/>
            </a:xfrm>
            <a:prstGeom prst="rect">
              <a:avLst/>
            </a:prstGeom>
            <a:noFill/>
            <a:ln w="9525">
              <a:noFill/>
              <a:miter lim="800000"/>
              <a:headEnd/>
              <a:tailEnd/>
            </a:ln>
          </p:spPr>
        </p:pic>
        <p:sp>
          <p:nvSpPr>
            <p:cNvPr id="24590" name="Rectangle 8"/>
            <p:cNvSpPr>
              <a:spLocks noChangeArrowheads="1"/>
            </p:cNvSpPr>
            <p:nvPr/>
          </p:nvSpPr>
          <p:spPr bwMode="auto">
            <a:xfrm>
              <a:off x="1066" y="2987"/>
              <a:ext cx="2880" cy="346"/>
            </a:xfrm>
            <a:prstGeom prst="rect">
              <a:avLst/>
            </a:prstGeom>
            <a:noFill/>
            <a:ln w="9525">
              <a:noFill/>
              <a:miter lim="800000"/>
              <a:headEnd/>
              <a:tailEnd/>
            </a:ln>
          </p:spPr>
          <p:txBody>
            <a:bodyPr lIns="0" tIns="0" rIns="0" bIns="0">
              <a:spAutoFit/>
            </a:bodyPr>
            <a:lstStyle/>
            <a:p>
              <a:pPr algn="ctr">
                <a:buNone/>
              </a:pPr>
              <a:r>
                <a:rPr lang="sr-Latn-RS" dirty="0" smtClean="0">
                  <a:solidFill>
                    <a:schemeClr val="tx1"/>
                  </a:solidFill>
                </a:rPr>
                <a:t>Spoj</a:t>
              </a:r>
              <a:endParaRPr lang="en-US" dirty="0" smtClean="0">
                <a:solidFill>
                  <a:schemeClr val="tx1"/>
                </a:solidFill>
              </a:endParaRPr>
            </a:p>
            <a:p>
              <a:pPr algn="ctr">
                <a:buNone/>
              </a:pPr>
              <a:r>
                <a:rPr lang="en-US" b="1" dirty="0" err="1" smtClean="0">
                  <a:solidFill>
                    <a:schemeClr val="tx1"/>
                  </a:solidFill>
                </a:rPr>
                <a:t>Sensitiv</a:t>
              </a:r>
              <a:r>
                <a:rPr lang="sr-Latn-RS" b="1" dirty="0" smtClean="0">
                  <a:solidFill>
                    <a:schemeClr val="tx1"/>
                  </a:solidFill>
                </a:rPr>
                <a:t>nosti i</a:t>
              </a:r>
              <a:r>
                <a:rPr lang="en-US" b="1" dirty="0" smtClean="0">
                  <a:solidFill>
                    <a:schemeClr val="tx1"/>
                  </a:solidFill>
                </a:rPr>
                <a:t> </a:t>
              </a:r>
              <a:r>
                <a:rPr lang="en-US" b="1" dirty="0" err="1" smtClean="0">
                  <a:solidFill>
                    <a:schemeClr val="tx1"/>
                  </a:solidFill>
                </a:rPr>
                <a:t>Specifi</a:t>
              </a:r>
              <a:r>
                <a:rPr lang="sr-Latn-RS" b="1" dirty="0" smtClean="0">
                  <a:solidFill>
                    <a:schemeClr val="tx1"/>
                  </a:solidFill>
                </a:rPr>
                <a:t>čnosti</a:t>
              </a:r>
              <a:r>
                <a:rPr lang="en-US" dirty="0" smtClean="0">
                  <a:solidFill>
                    <a:schemeClr val="tx1"/>
                  </a:solidFill>
                </a:rPr>
                <a:t> SPECT</a:t>
              </a:r>
              <a:r>
                <a:rPr lang="sr-Latn-RS" dirty="0" smtClean="0">
                  <a:solidFill>
                    <a:schemeClr val="tx1"/>
                  </a:solidFill>
                </a:rPr>
                <a:t>/PET-a</a:t>
              </a:r>
              <a:endParaRPr lang="en-US" dirty="0">
                <a:solidFill>
                  <a:schemeClr val="tx1"/>
                </a:solidFill>
              </a:endParaRPr>
            </a:p>
          </p:txBody>
        </p:sp>
      </p:grpSp>
      <p:grpSp>
        <p:nvGrpSpPr>
          <p:cNvPr id="4" name="Group 9"/>
          <p:cNvGrpSpPr>
            <a:grpSpLocks/>
          </p:cNvGrpSpPr>
          <p:nvPr/>
        </p:nvGrpSpPr>
        <p:grpSpPr bwMode="auto">
          <a:xfrm>
            <a:off x="1919289" y="1844676"/>
            <a:ext cx="7996237" cy="4443413"/>
            <a:chOff x="249" y="1162"/>
            <a:chExt cx="5037" cy="2799"/>
          </a:xfrm>
        </p:grpSpPr>
        <p:pic>
          <p:nvPicPr>
            <p:cNvPr id="24582" name="Picture 10" descr="SPECTCT_FUSION_MIBG_METS_REINOUT_1"/>
            <p:cNvPicPr>
              <a:picLocks noChangeAspect="1" noChangeArrowheads="1"/>
            </p:cNvPicPr>
            <p:nvPr/>
          </p:nvPicPr>
          <p:blipFill>
            <a:blip r:embed="rId6" cstate="print"/>
            <a:srcRect/>
            <a:stretch>
              <a:fillRect/>
            </a:stretch>
          </p:blipFill>
          <p:spPr bwMode="auto">
            <a:xfrm>
              <a:off x="3606" y="1162"/>
              <a:ext cx="1680" cy="1680"/>
            </a:xfrm>
            <a:prstGeom prst="rect">
              <a:avLst/>
            </a:prstGeom>
            <a:noFill/>
            <a:ln w="9525">
              <a:noFill/>
              <a:miter lim="800000"/>
              <a:headEnd/>
              <a:tailEnd/>
            </a:ln>
          </p:spPr>
        </p:pic>
        <p:pic>
          <p:nvPicPr>
            <p:cNvPr id="24583" name="Picture 11" descr="Medium_Sideview"/>
            <p:cNvPicPr>
              <a:picLocks noChangeAspect="1" noChangeArrowheads="1"/>
            </p:cNvPicPr>
            <p:nvPr/>
          </p:nvPicPr>
          <p:blipFill>
            <a:blip r:embed="rId4" cstate="print"/>
            <a:srcRect r="58537"/>
            <a:stretch>
              <a:fillRect/>
            </a:stretch>
          </p:blipFill>
          <p:spPr bwMode="auto">
            <a:xfrm>
              <a:off x="249" y="1253"/>
              <a:ext cx="1088" cy="1461"/>
            </a:xfrm>
            <a:prstGeom prst="rect">
              <a:avLst/>
            </a:prstGeom>
            <a:noFill/>
            <a:ln w="9525">
              <a:noFill/>
              <a:miter lim="800000"/>
              <a:headEnd/>
              <a:tailEnd/>
            </a:ln>
          </p:spPr>
        </p:pic>
        <p:grpSp>
          <p:nvGrpSpPr>
            <p:cNvPr id="5" name="Group 12"/>
            <p:cNvGrpSpPr>
              <a:grpSpLocks/>
            </p:cNvGrpSpPr>
            <p:nvPr/>
          </p:nvGrpSpPr>
          <p:grpSpPr bwMode="auto">
            <a:xfrm>
              <a:off x="975" y="1752"/>
              <a:ext cx="379" cy="136"/>
              <a:chOff x="1066" y="1597"/>
              <a:chExt cx="288" cy="291"/>
            </a:xfrm>
          </p:grpSpPr>
          <p:sp>
            <p:nvSpPr>
              <p:cNvPr id="24586" name="Line 13"/>
              <p:cNvSpPr>
                <a:spLocks noChangeShapeType="1"/>
              </p:cNvSpPr>
              <p:nvPr/>
            </p:nvSpPr>
            <p:spPr bwMode="auto">
              <a:xfrm>
                <a:off x="1066" y="1888"/>
                <a:ext cx="288" cy="0"/>
              </a:xfrm>
              <a:prstGeom prst="line">
                <a:avLst/>
              </a:prstGeom>
              <a:noFill/>
              <a:ln w="9525">
                <a:solidFill>
                  <a:srgbClr val="FF0000"/>
                </a:solidFill>
                <a:round/>
                <a:headEnd type="triangle" w="med" len="med"/>
                <a:tailEnd type="triangle" w="med" len="med"/>
              </a:ln>
            </p:spPr>
            <p:txBody>
              <a:bodyPr lIns="0" tIns="0" rIns="0" bIns="0"/>
              <a:lstStyle/>
              <a:p>
                <a:endParaRPr lang="en-US">
                  <a:solidFill>
                    <a:schemeClr val="tx1"/>
                  </a:solidFill>
                </a:endParaRPr>
              </a:p>
            </p:txBody>
          </p:sp>
          <p:sp>
            <p:nvSpPr>
              <p:cNvPr id="24587" name="Text Box 14"/>
              <p:cNvSpPr txBox="1">
                <a:spLocks noChangeArrowheads="1"/>
              </p:cNvSpPr>
              <p:nvPr/>
            </p:nvSpPr>
            <p:spPr bwMode="auto">
              <a:xfrm>
                <a:off x="1155" y="1597"/>
                <a:ext cx="107" cy="207"/>
              </a:xfrm>
              <a:prstGeom prst="rect">
                <a:avLst/>
              </a:prstGeom>
              <a:noFill/>
              <a:ln w="9525">
                <a:noFill/>
                <a:miter lim="800000"/>
                <a:headEnd/>
                <a:tailEnd/>
              </a:ln>
            </p:spPr>
            <p:txBody>
              <a:bodyPr lIns="0" tIns="0" rIns="0" bIns="0">
                <a:spAutoFit/>
              </a:bodyPr>
              <a:lstStyle/>
              <a:p>
                <a:r>
                  <a:rPr lang="en-US" sz="1000" b="1"/>
                  <a:t>CT</a:t>
                </a:r>
              </a:p>
            </p:txBody>
          </p:sp>
        </p:grpSp>
        <p:sp>
          <p:nvSpPr>
            <p:cNvPr id="24585" name="Rectangle 15"/>
            <p:cNvSpPr>
              <a:spLocks noChangeArrowheads="1"/>
            </p:cNvSpPr>
            <p:nvPr/>
          </p:nvSpPr>
          <p:spPr bwMode="auto">
            <a:xfrm>
              <a:off x="1111" y="3612"/>
              <a:ext cx="2880" cy="349"/>
            </a:xfrm>
            <a:prstGeom prst="rect">
              <a:avLst/>
            </a:prstGeom>
            <a:noFill/>
            <a:ln w="9525">
              <a:noFill/>
              <a:miter lim="800000"/>
              <a:headEnd/>
              <a:tailEnd/>
            </a:ln>
          </p:spPr>
          <p:txBody>
            <a:bodyPr lIns="0" tIns="0" rIns="0" bIns="0">
              <a:spAutoFit/>
            </a:bodyPr>
            <a:lstStyle/>
            <a:p>
              <a:pPr algn="ctr">
                <a:buNone/>
              </a:pPr>
              <a:r>
                <a:rPr lang="sr-Latn-RS" dirty="0" smtClean="0">
                  <a:solidFill>
                    <a:schemeClr val="tx1"/>
                  </a:solidFill>
                </a:rPr>
                <a:t>sa</a:t>
              </a:r>
              <a:endParaRPr lang="en-US" dirty="0">
                <a:solidFill>
                  <a:schemeClr val="tx1"/>
                </a:solidFill>
              </a:endParaRPr>
            </a:p>
            <a:p>
              <a:pPr algn="ctr">
                <a:buNone/>
              </a:pPr>
              <a:r>
                <a:rPr lang="en-US" b="1" dirty="0" err="1" smtClean="0">
                  <a:solidFill>
                    <a:schemeClr val="tx1"/>
                  </a:solidFill>
                </a:rPr>
                <a:t>Anatom</a:t>
              </a:r>
              <a:r>
                <a:rPr lang="sr-Latn-RS" b="1" dirty="0" smtClean="0">
                  <a:solidFill>
                    <a:schemeClr val="tx1"/>
                  </a:solidFill>
                </a:rPr>
                <a:t>skim</a:t>
              </a:r>
              <a:r>
                <a:rPr lang="en-US" b="1" dirty="0" smtClean="0">
                  <a:solidFill>
                    <a:schemeClr val="tx1"/>
                  </a:solidFill>
                </a:rPr>
                <a:t> </a:t>
              </a:r>
              <a:r>
                <a:rPr lang="sr-Latn-RS" b="1" dirty="0" smtClean="0">
                  <a:solidFill>
                    <a:schemeClr val="tx1"/>
                  </a:solidFill>
                </a:rPr>
                <a:t>d</a:t>
              </a:r>
              <a:r>
                <a:rPr lang="en-US" b="1" dirty="0" err="1" smtClean="0">
                  <a:solidFill>
                    <a:schemeClr val="tx1"/>
                  </a:solidFill>
                </a:rPr>
                <a:t>etal</a:t>
              </a:r>
              <a:r>
                <a:rPr lang="sr-Latn-RS" b="1" dirty="0" smtClean="0">
                  <a:solidFill>
                    <a:schemeClr val="tx1"/>
                  </a:solidFill>
                </a:rPr>
                <a:t>jima</a:t>
              </a:r>
              <a:r>
                <a:rPr lang="en-US" dirty="0" smtClean="0">
                  <a:solidFill>
                    <a:schemeClr val="tx1"/>
                  </a:solidFill>
                </a:rPr>
                <a:t> </a:t>
              </a:r>
              <a:r>
                <a:rPr lang="sr-Latn-RS" dirty="0" smtClean="0">
                  <a:solidFill>
                    <a:schemeClr val="tx1"/>
                  </a:solidFill>
                </a:rPr>
                <a:t>CT-a</a:t>
              </a:r>
              <a:endParaRPr lang="en-US" dirty="0">
                <a:solidFill>
                  <a:schemeClr val="tx1"/>
                </a:solidFill>
              </a:endParaRPr>
            </a:p>
          </p:txBody>
        </p:sp>
      </p:grpSp>
      <p:pic>
        <p:nvPicPr>
          <p:cNvPr id="168976" name="Picture 16" descr="SPECTCT_FUSION_MIBG_METS_REINOUT_1"/>
          <p:cNvPicPr>
            <a:picLocks noChangeAspect="1" noChangeArrowheads="1"/>
          </p:cNvPicPr>
          <p:nvPr/>
        </p:nvPicPr>
        <p:blipFill>
          <a:blip r:embed="rId7" cstate="print"/>
          <a:srcRect/>
          <a:stretch>
            <a:fillRect/>
          </a:stretch>
        </p:blipFill>
        <p:spPr bwMode="auto">
          <a:xfrm>
            <a:off x="7248525" y="1844675"/>
            <a:ext cx="2667000" cy="2667000"/>
          </a:xfrm>
          <a:prstGeom prst="rect">
            <a:avLst/>
          </a:prstGeom>
          <a:noFill/>
          <a:ln w="9525">
            <a:noFill/>
            <a:miter lim="800000"/>
            <a:headEnd/>
            <a:tailEnd/>
          </a:ln>
        </p:spPr>
      </p:pic>
      <p:sp>
        <p:nvSpPr>
          <p:cNvPr id="19"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custDataLst>
      <p:tags r:id="rId1"/>
    </p:custDataLst>
    <p:extLst>
      <p:ext uri="{BB962C8B-B14F-4D97-AF65-F5344CB8AC3E}">
        <p14:creationId xmlns="" xmlns:p14="http://schemas.microsoft.com/office/powerpoint/2010/main" val="1851632052"/>
      </p:ext>
    </p:extLst>
  </p:cSld>
  <p:clrMapOvr>
    <a:masterClrMapping/>
  </p:clrMapOvr>
  <p:transition advTm="26565">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8976"/>
                                        </p:tgtEl>
                                        <p:attrNameLst>
                                          <p:attrName>style.visibility</p:attrName>
                                        </p:attrNameLst>
                                      </p:cBhvr>
                                      <p:to>
                                        <p:strVal val="visible"/>
                                      </p:to>
                                    </p:set>
                                    <p:animEffect transition="in" filter="blinds(horizontal)">
                                      <p:cBhvr>
                                        <p:cTn id="12" dur="500"/>
                                        <p:tgtEl>
                                          <p:spTgt spid="1689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Page08_WholeBody"/>
          <p:cNvPicPr>
            <a:picLocks noChangeAspect="1" noChangeArrowheads="1"/>
          </p:cNvPicPr>
          <p:nvPr/>
        </p:nvPicPr>
        <p:blipFill>
          <a:blip r:embed="rId4" cstate="print"/>
          <a:srcRect/>
          <a:stretch>
            <a:fillRect/>
          </a:stretch>
        </p:blipFill>
        <p:spPr bwMode="auto">
          <a:xfrm>
            <a:off x="1524000" y="1916113"/>
            <a:ext cx="9144000" cy="3128962"/>
          </a:xfrm>
          <a:prstGeom prst="rect">
            <a:avLst/>
          </a:prstGeom>
          <a:noFill/>
          <a:ln w="9525">
            <a:noFill/>
            <a:miter lim="800000"/>
            <a:headEnd/>
            <a:tailEnd/>
          </a:ln>
        </p:spPr>
      </p:pic>
      <p:grpSp>
        <p:nvGrpSpPr>
          <p:cNvPr id="2" name="Group 3"/>
          <p:cNvGrpSpPr>
            <a:grpSpLocks/>
          </p:cNvGrpSpPr>
          <p:nvPr/>
        </p:nvGrpSpPr>
        <p:grpSpPr bwMode="auto">
          <a:xfrm>
            <a:off x="4564064" y="0"/>
            <a:ext cx="6103937" cy="6858000"/>
            <a:chOff x="1915" y="0"/>
            <a:chExt cx="3845" cy="4320"/>
          </a:xfrm>
          <a:solidFill>
            <a:schemeClr val="bg2">
              <a:lumMod val="60000"/>
              <a:lumOff val="40000"/>
            </a:schemeClr>
          </a:solidFill>
        </p:grpSpPr>
        <p:sp>
          <p:nvSpPr>
            <p:cNvPr id="20489" name="Rectangle 4"/>
            <p:cNvSpPr>
              <a:spLocks noChangeArrowheads="1"/>
            </p:cNvSpPr>
            <p:nvPr/>
          </p:nvSpPr>
          <p:spPr bwMode="auto">
            <a:xfrm>
              <a:off x="1920" y="2073"/>
              <a:ext cx="3840" cy="174"/>
            </a:xfrm>
            <a:prstGeom prst="rect">
              <a:avLst/>
            </a:prstGeom>
            <a:grpFill/>
            <a:ln w="9525">
              <a:noFill/>
              <a:miter lim="800000"/>
              <a:headEnd/>
              <a:tailEnd/>
            </a:ln>
          </p:spPr>
          <p:txBody>
            <a:bodyPr lIns="0" tIns="0" rIns="0" bIns="0" anchor="ctr">
              <a:spAutoFit/>
            </a:bodyPr>
            <a:lstStyle/>
            <a:p>
              <a:endParaRPr lang="en-US"/>
            </a:p>
          </p:txBody>
        </p:sp>
        <p:sp>
          <p:nvSpPr>
            <p:cNvPr id="20490" name="Line 5"/>
            <p:cNvSpPr>
              <a:spLocks noChangeShapeType="1"/>
            </p:cNvSpPr>
            <p:nvPr/>
          </p:nvSpPr>
          <p:spPr bwMode="auto">
            <a:xfrm>
              <a:off x="1915" y="0"/>
              <a:ext cx="0" cy="4320"/>
            </a:xfrm>
            <a:prstGeom prst="line">
              <a:avLst/>
            </a:prstGeom>
            <a:grpFill/>
            <a:ln w="63500">
              <a:solidFill>
                <a:schemeClr val="bg2"/>
              </a:solidFill>
              <a:round/>
              <a:headEnd/>
              <a:tailEnd/>
            </a:ln>
          </p:spPr>
          <p:txBody>
            <a:bodyPr wrap="none" anchor="ctr"/>
            <a:lstStyle/>
            <a:p>
              <a:endParaRPr lang="en-US"/>
            </a:p>
          </p:txBody>
        </p:sp>
        <p:sp>
          <p:nvSpPr>
            <p:cNvPr id="20491" name="Rectangle 6"/>
            <p:cNvSpPr>
              <a:spLocks noChangeArrowheads="1"/>
            </p:cNvSpPr>
            <p:nvPr/>
          </p:nvSpPr>
          <p:spPr bwMode="auto">
            <a:xfrm>
              <a:off x="1920" y="935"/>
              <a:ext cx="3840" cy="2390"/>
            </a:xfrm>
            <a:prstGeom prst="rect">
              <a:avLst/>
            </a:prstGeom>
            <a:grpFill/>
            <a:ln w="9525">
              <a:noFill/>
              <a:miter lim="800000"/>
              <a:headEnd/>
              <a:tailEnd/>
            </a:ln>
          </p:spPr>
          <p:txBody>
            <a:bodyPr lIns="0" tIns="0" rIns="0" bIns="0"/>
            <a:lstStyle/>
            <a:p>
              <a:pPr>
                <a:buClr>
                  <a:schemeClr val="bg1"/>
                </a:buClr>
                <a:buFont typeface="Wingdings" pitchFamily="2" charset="2"/>
                <a:buNone/>
              </a:pPr>
              <a:r>
                <a:rPr lang="sr-Latn-RS" sz="2000" b="1" dirty="0"/>
                <a:t>Značaj</a:t>
              </a:r>
              <a:r>
                <a:rPr lang="en-US" sz="2000" b="1" dirty="0"/>
                <a:t>:</a:t>
              </a:r>
            </a:p>
            <a:p>
              <a:pPr>
                <a:buClr>
                  <a:schemeClr val="bg1"/>
                </a:buClr>
                <a:buFont typeface="Wingdings" pitchFamily="2" charset="2"/>
                <a:buChar char="§"/>
              </a:pPr>
              <a:endParaRPr lang="en-US" sz="2000" dirty="0"/>
            </a:p>
            <a:p>
              <a:pPr marL="360363" lvl="1" indent="-358775">
                <a:buClr>
                  <a:schemeClr val="bg1"/>
                </a:buClr>
                <a:buFont typeface="Wingdings" pitchFamily="2" charset="2"/>
                <a:buChar char="§"/>
              </a:pPr>
              <a:r>
                <a:rPr lang="sr-Latn-RS" sz="2000" dirty="0"/>
                <a:t>Precizna anatomska lokalizacija funkcionalnih promena (planarna/SPECT/PET)</a:t>
              </a:r>
              <a:endParaRPr lang="en-US" sz="2000" dirty="0"/>
            </a:p>
            <a:p>
              <a:pPr marL="360363" lvl="1" indent="-358775">
                <a:buClr>
                  <a:schemeClr val="bg1"/>
                </a:buClr>
                <a:buFont typeface="Wingdings" pitchFamily="2" charset="2"/>
                <a:buChar char="§"/>
              </a:pPr>
              <a:r>
                <a:rPr lang="sr-Latn-RS" sz="2000" dirty="0"/>
                <a:t>Povećanje senzitivnosti</a:t>
              </a:r>
              <a:endParaRPr lang="en-US" sz="2000" dirty="0"/>
            </a:p>
            <a:p>
              <a:pPr marL="360363" lvl="1" indent="-358775">
                <a:buClr>
                  <a:schemeClr val="bg1"/>
                </a:buClr>
                <a:buFont typeface="Wingdings" pitchFamily="2" charset="2"/>
                <a:buChar char="§"/>
              </a:pPr>
              <a:r>
                <a:rPr lang="sr-Latn-RS" sz="2000" dirty="0"/>
                <a:t>Povećanje specifičnosti</a:t>
              </a:r>
              <a:endParaRPr lang="en-US" sz="2000" dirty="0"/>
            </a:p>
            <a:p>
              <a:pPr marL="360363" lvl="1" indent="-358775">
                <a:buClr>
                  <a:schemeClr val="bg1"/>
                </a:buClr>
                <a:buFont typeface="Wingdings" pitchFamily="2" charset="2"/>
                <a:buChar char="§"/>
              </a:pPr>
              <a:r>
                <a:rPr lang="sr-Latn-RS" sz="2000" dirty="0"/>
                <a:t>Poboljšanje korekcije atenuacije</a:t>
              </a:r>
            </a:p>
            <a:p>
              <a:pPr marL="360363" lvl="1" indent="-358775">
                <a:buClr>
                  <a:schemeClr val="bg1"/>
                </a:buClr>
                <a:buFont typeface="Wingdings" pitchFamily="2" charset="2"/>
                <a:buChar char="§"/>
              </a:pPr>
              <a:r>
                <a:rPr lang="sr-Latn-RS" sz="2000" dirty="0"/>
                <a:t>                               </a:t>
              </a:r>
              <a:r>
                <a:rPr lang="sr-Latn-RS" sz="2800" b="1" dirty="0"/>
                <a:t>↓</a:t>
              </a:r>
            </a:p>
            <a:p>
              <a:pPr marL="360363" lvl="1" indent="-358775">
                <a:buClr>
                  <a:schemeClr val="bg1"/>
                </a:buClr>
                <a:buFont typeface="Wingdings" pitchFamily="2" charset="2"/>
                <a:buChar char="§"/>
              </a:pPr>
              <a:r>
                <a:rPr lang="sr-Latn-RS" sz="2000" dirty="0"/>
                <a:t>Rana detekcija i praćenje promena</a:t>
              </a:r>
            </a:p>
            <a:p>
              <a:pPr marL="360363" lvl="1" indent="-358775">
                <a:buClr>
                  <a:schemeClr val="bg1"/>
                </a:buClr>
                <a:buFont typeface="Wingdings" pitchFamily="2" charset="2"/>
                <a:buChar char="§"/>
              </a:pPr>
              <a:r>
                <a:rPr lang="sr-Latn-RS" sz="2000" dirty="0"/>
                <a:t>Planiranje terapije</a:t>
              </a:r>
            </a:p>
            <a:p>
              <a:pPr marL="360363" lvl="1" indent="-358775">
                <a:buClr>
                  <a:schemeClr val="bg1"/>
                </a:buClr>
                <a:buFont typeface="Wingdings" pitchFamily="2" charset="2"/>
                <a:buChar char="§"/>
              </a:pPr>
              <a:r>
                <a:rPr lang="sr-Latn-RS" sz="2000" dirty="0"/>
                <a:t>Praćenje terapije</a:t>
              </a:r>
            </a:p>
            <a:p>
              <a:pPr marL="360363" lvl="1" indent="-358775">
                <a:buClr>
                  <a:schemeClr val="bg1"/>
                </a:buClr>
                <a:buFont typeface="Wingdings" pitchFamily="2" charset="2"/>
                <a:buChar char="§"/>
              </a:pPr>
              <a:endParaRPr lang="sr-Latn-RS" sz="2000" dirty="0"/>
            </a:p>
            <a:p>
              <a:pPr marL="360363" lvl="1" indent="-358775">
                <a:buClr>
                  <a:schemeClr val="bg1"/>
                </a:buClr>
                <a:buFont typeface="Wingdings" pitchFamily="2" charset="2"/>
                <a:buChar char="§"/>
              </a:pPr>
              <a:endParaRPr lang="sr-Latn-RS" sz="2000" dirty="0"/>
            </a:p>
            <a:p>
              <a:pPr marL="360363" lvl="1" indent="-358775">
                <a:buClr>
                  <a:schemeClr val="bg1"/>
                </a:buClr>
                <a:buFont typeface="Wingdings" pitchFamily="2" charset="2"/>
                <a:buChar char="§"/>
              </a:pPr>
              <a:endParaRPr lang="sr-Latn-RS" sz="2000" dirty="0"/>
            </a:p>
            <a:p>
              <a:pPr marL="360363" lvl="1" indent="-358775">
                <a:buClr>
                  <a:schemeClr val="bg1"/>
                </a:buClr>
                <a:buFont typeface="Wingdings" pitchFamily="2" charset="2"/>
                <a:buChar char="§"/>
              </a:pPr>
              <a:endParaRPr lang="sr-Latn-RS" sz="2000" dirty="0"/>
            </a:p>
            <a:p>
              <a:pPr marL="360363" lvl="1" indent="-358775">
                <a:buClr>
                  <a:schemeClr val="bg1"/>
                </a:buClr>
                <a:buFont typeface="Wingdings" pitchFamily="2" charset="2"/>
                <a:buChar char="§"/>
              </a:pPr>
              <a:endParaRPr lang="en-US" sz="2000" dirty="0"/>
            </a:p>
            <a:p>
              <a:pPr marL="360363" lvl="1" indent="-358775">
                <a:lnSpc>
                  <a:spcPct val="80000"/>
                </a:lnSpc>
                <a:buClr>
                  <a:schemeClr val="bg1"/>
                </a:buClr>
                <a:buFont typeface="Wingdings" pitchFamily="2" charset="2"/>
                <a:buChar char="§"/>
              </a:pPr>
              <a:endParaRPr lang="en-US" sz="2000" dirty="0"/>
            </a:p>
            <a:p>
              <a:pPr marL="360363" lvl="1" indent="-358775">
                <a:lnSpc>
                  <a:spcPct val="80000"/>
                </a:lnSpc>
                <a:buClr>
                  <a:schemeClr val="bg1"/>
                </a:buClr>
                <a:buFont typeface="Wingdings" pitchFamily="2" charset="2"/>
                <a:buChar char="§"/>
              </a:pPr>
              <a:endParaRPr lang="en-US" sz="2000" dirty="0"/>
            </a:p>
          </p:txBody>
        </p:sp>
      </p:grpSp>
      <p:sp>
        <p:nvSpPr>
          <p:cNvPr id="8"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custDataLst>
      <p:tags r:id="rId1"/>
    </p:custDataLst>
    <p:extLst>
      <p:ext uri="{BB962C8B-B14F-4D97-AF65-F5344CB8AC3E}">
        <p14:creationId xmlns="" xmlns:p14="http://schemas.microsoft.com/office/powerpoint/2010/main" val="1129502384"/>
      </p:ext>
    </p:extLst>
  </p:cSld>
  <p:clrMapOvr>
    <a:masterClrMapping/>
  </p:clrMapOvr>
  <p:transition advTm="2961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nodeType="clickEffect">
                                  <p:stCondLst>
                                    <p:cond delay="0"/>
                                  </p:stCondLst>
                                  <p:childTnLst>
                                    <p:animMotion origin="layout" path="M 4.16667E-6 0 L 0.7118 0 " pathEditMode="relative" rAng="0" ptsTypes="AA">
                                      <p:cBhvr>
                                        <p:cTn id="6" dur="2000" fill="hold"/>
                                        <p:tgtEl>
                                          <p:spTgt spid="2"/>
                                        </p:tgtEl>
                                        <p:attrNameLst>
                                          <p:attrName>ppt_x</p:attrName>
                                          <p:attrName>ppt_y</p:attrName>
                                        </p:attrNameLst>
                                      </p:cBhvr>
                                      <p:rCtr x="35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900" name="Picture 4" descr="https://media.licdn.com/mpr/mpr/AAEAAQAAAAAAAAeOAAAAJDE4ZGZkZTFjLTQ1YWItNDk0Mi04MDVjLWY0NmUzZDk5OTI1NQ.jpg"/>
          <p:cNvPicPr>
            <a:picLocks noChangeAspect="1" noChangeArrowheads="1"/>
          </p:cNvPicPr>
          <p:nvPr/>
        </p:nvPicPr>
        <p:blipFill>
          <a:blip r:embed="rId2" cstate="print"/>
          <a:srcRect t="3342"/>
          <a:stretch>
            <a:fillRect/>
          </a:stretch>
        </p:blipFill>
        <p:spPr bwMode="auto">
          <a:xfrm>
            <a:off x="2057400" y="1600200"/>
            <a:ext cx="8099510" cy="4800600"/>
          </a:xfrm>
          <a:prstGeom prst="rect">
            <a:avLst/>
          </a:prstGeom>
          <a:noFill/>
        </p:spPr>
      </p:pic>
      <p:sp>
        <p:nvSpPr>
          <p:cNvPr id="4"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extLst>
      <p:ext uri="{BB962C8B-B14F-4D97-AF65-F5344CB8AC3E}">
        <p14:creationId xmlns="" xmlns:p14="http://schemas.microsoft.com/office/powerpoint/2010/main" val="609831566"/>
      </p:ext>
    </p:extLst>
  </p:cSld>
  <p:clrMapOvr>
    <a:masterClrMapping/>
  </p:clrMapOvr>
  <mc:AlternateContent xmlns:mc="http://schemas.openxmlformats.org/markup-compatibility/2006">
    <mc:Choice xmlns="" xmlns:p14="http://schemas.microsoft.com/office/powerpoint/2010/main" Requires="p14">
      <p:transition spd="slow" p14:dur="2000" advTm="14613"/>
    </mc:Choice>
    <mc:Fallback>
      <p:transition spd="slow" advTm="14613"/>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 y="0"/>
            <a:ext cx="12192001" cy="6858000"/>
          </a:xfrm>
          <a:prstGeom prst="rect">
            <a:avLst/>
          </a:prstGeom>
          <a:solidFill>
            <a:schemeClr val="tx1"/>
          </a:solidFill>
          <a:ln w="9525">
            <a:noFill/>
            <a:miter lim="800000"/>
            <a:headEnd/>
            <a:tailEnd/>
          </a:ln>
        </p:spPr>
        <p:txBody>
          <a:bodyPr wrap="none" anchor="ctr"/>
          <a:lstStyle/>
          <a:p>
            <a:endParaRPr lang="en-US"/>
          </a:p>
        </p:txBody>
      </p:sp>
      <p:pic>
        <p:nvPicPr>
          <p:cNvPr id="156679" name="Picture 7" descr="Page07_Head03"/>
          <p:cNvPicPr>
            <a:picLocks noChangeAspect="1" noChangeArrowheads="1"/>
          </p:cNvPicPr>
          <p:nvPr/>
        </p:nvPicPr>
        <p:blipFill>
          <a:blip r:embed="rId4" cstate="print"/>
          <a:srcRect l="17113"/>
          <a:stretch>
            <a:fillRect/>
          </a:stretch>
        </p:blipFill>
        <p:spPr bwMode="auto">
          <a:xfrm>
            <a:off x="8438141" y="1765300"/>
            <a:ext cx="3490912" cy="4211638"/>
          </a:xfrm>
          <a:prstGeom prst="rect">
            <a:avLst/>
          </a:prstGeom>
          <a:noFill/>
          <a:ln w="9525">
            <a:noFill/>
            <a:miter lim="800000"/>
            <a:headEnd/>
            <a:tailEnd/>
          </a:ln>
        </p:spPr>
      </p:pic>
      <p:pic>
        <p:nvPicPr>
          <p:cNvPr id="156680" name="Picture 8" descr="Page07_Head01"/>
          <p:cNvPicPr>
            <a:picLocks noChangeAspect="1" noChangeArrowheads="1"/>
          </p:cNvPicPr>
          <p:nvPr/>
        </p:nvPicPr>
        <p:blipFill>
          <a:blip r:embed="rId5" cstate="print"/>
          <a:srcRect r="14513"/>
          <a:stretch>
            <a:fillRect/>
          </a:stretch>
        </p:blipFill>
        <p:spPr bwMode="auto">
          <a:xfrm>
            <a:off x="703116" y="1765300"/>
            <a:ext cx="3600450" cy="4211638"/>
          </a:xfrm>
          <a:prstGeom prst="rect">
            <a:avLst/>
          </a:prstGeom>
          <a:noFill/>
          <a:ln w="9525">
            <a:noFill/>
            <a:miter lim="800000"/>
            <a:headEnd/>
            <a:tailEnd/>
          </a:ln>
        </p:spPr>
      </p:pic>
      <p:pic>
        <p:nvPicPr>
          <p:cNvPr id="156681" name="Picture 9" descr="Page07_Head02"/>
          <p:cNvPicPr>
            <a:picLocks noChangeAspect="1" noChangeArrowheads="1"/>
          </p:cNvPicPr>
          <p:nvPr/>
        </p:nvPicPr>
        <p:blipFill>
          <a:blip r:embed="rId6" cstate="print"/>
          <a:srcRect/>
          <a:stretch>
            <a:fillRect/>
          </a:stretch>
        </p:blipFill>
        <p:spPr bwMode="auto">
          <a:xfrm>
            <a:off x="3910014" y="1744664"/>
            <a:ext cx="4211637" cy="4211637"/>
          </a:xfrm>
          <a:prstGeom prst="rect">
            <a:avLst/>
          </a:prstGeom>
          <a:noFill/>
          <a:ln w="9525">
            <a:noFill/>
            <a:miter lim="800000"/>
            <a:headEnd/>
            <a:tailEnd/>
          </a:ln>
        </p:spPr>
      </p:pic>
      <p:sp>
        <p:nvSpPr>
          <p:cNvPr id="8"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solidFill>
                  <a:schemeClr val="bg1"/>
                </a:solidFill>
                <a:latin typeface="Calibri" panose="020F0502020204030204" pitchFamily="34" charset="0"/>
                <a:ea typeface="+mj-ea"/>
                <a:cs typeface="Calibri" panose="020F0502020204030204" pitchFamily="34" charset="0"/>
              </a:rPr>
              <a:t>Hybrid imaging: SPECT</a:t>
            </a:r>
            <a:r>
              <a:rPr lang="en-US" sz="3600" b="1" kern="0" dirty="0">
                <a:solidFill>
                  <a:schemeClr val="bg1"/>
                </a:solidFill>
                <a:latin typeface="Calibri" panose="020F0502020204030204" pitchFamily="34" charset="0"/>
                <a:ea typeface="+mj-ea"/>
                <a:cs typeface="Calibri" panose="020F0502020204030204" pitchFamily="34" charset="0"/>
              </a:rPr>
              <a:t>-PET</a:t>
            </a:r>
            <a:r>
              <a:rPr kumimoji="1" lang="sr-Latn-RS" sz="3600" b="1" kern="0" dirty="0" smtClean="0">
                <a:solidFill>
                  <a:schemeClr val="bg1"/>
                </a:solidFill>
                <a:latin typeface="Calibri" panose="020F0502020204030204" pitchFamily="34" charset="0"/>
                <a:ea typeface="+mj-ea"/>
                <a:cs typeface="Calibri" panose="020F0502020204030204" pitchFamily="34" charset="0"/>
              </a:rPr>
              <a:t>/MRI</a:t>
            </a:r>
            <a:endParaRPr kumimoji="1" lang="en-US" sz="3600" b="1" kern="0" dirty="0">
              <a:solidFill>
                <a:schemeClr val="bg1"/>
              </a:solidFill>
              <a:latin typeface="Calibri" panose="020F0502020204030204" pitchFamily="34" charset="0"/>
              <a:ea typeface="+mj-ea"/>
              <a:cs typeface="Calibri" panose="020F0502020204030204" pitchFamily="34" charset="0"/>
            </a:endParaRPr>
          </a:p>
        </p:txBody>
      </p:sp>
    </p:spTree>
    <p:custDataLst>
      <p:tags r:id="rId1"/>
    </p:custDataLst>
    <p:extLst>
      <p:ext uri="{BB962C8B-B14F-4D97-AF65-F5344CB8AC3E}">
        <p14:creationId xmlns="" xmlns:p14="http://schemas.microsoft.com/office/powerpoint/2010/main" val="668700857"/>
      </p:ext>
    </p:extLst>
  </p:cSld>
  <p:clrMapOvr>
    <a:masterClrMapping/>
  </p:clrMapOvr>
  <p:transition advTm="332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45833E-6 -1.85185E-6 L 0.26198 -0.00231 " pathEditMode="relative" rAng="0" ptsTypes="AA">
                                      <p:cBhvr>
                                        <p:cTn id="6" dur="2000" fill="hold"/>
                                        <p:tgtEl>
                                          <p:spTgt spid="156680"/>
                                        </p:tgtEl>
                                        <p:attrNameLst>
                                          <p:attrName>ppt_x,ppt_y</p:attrName>
                                        </p:attrNameLst>
                                      </p:cBhvr>
                                      <p:rCtr x="13099" y="-116"/>
                                    </p:animMotion>
                                  </p:childTnLst>
                                </p:cTn>
                              </p:par>
                              <p:par>
                                <p:cTn id="7" presetID="35" presetClass="path" presetSubtype="0" accel="50000" decel="50000" fill="hold" nodeType="withEffect">
                                  <p:stCondLst>
                                    <p:cond delay="0"/>
                                  </p:stCondLst>
                                  <p:childTnLst>
                                    <p:animMotion origin="layout" path="M 3.75E-6 -1.85185E-6 L -0.28125 -0.00231 " pathEditMode="relative" rAng="0" ptsTypes="AA">
                                      <p:cBhvr>
                                        <p:cTn id="8" dur="2000" fill="hold"/>
                                        <p:tgtEl>
                                          <p:spTgt spid="156679"/>
                                        </p:tgtEl>
                                        <p:attrNameLst>
                                          <p:attrName>ppt_x,ppt_y</p:attrName>
                                        </p:attrNameLst>
                                      </p:cBhvr>
                                      <p:rCtr x="-14063" y="-116"/>
                                    </p:animMotion>
                                  </p:childTnLst>
                                </p:cTn>
                              </p:par>
                              <p:par>
                                <p:cTn id="9" presetID="10" presetClass="entr" presetSubtype="0" fill="hold" nodeType="withEffect">
                                  <p:stCondLst>
                                    <p:cond delay="1000"/>
                                  </p:stCondLst>
                                  <p:childTnLst>
                                    <p:set>
                                      <p:cBhvr>
                                        <p:cTn id="10" dur="1" fill="hold">
                                          <p:stCondLst>
                                            <p:cond delay="0"/>
                                          </p:stCondLst>
                                        </p:cTn>
                                        <p:tgtEl>
                                          <p:spTgt spid="156681"/>
                                        </p:tgtEl>
                                        <p:attrNameLst>
                                          <p:attrName>style.visibility</p:attrName>
                                        </p:attrNameLst>
                                      </p:cBhvr>
                                      <p:to>
                                        <p:strVal val="visible"/>
                                      </p:to>
                                    </p:set>
                                    <p:animEffect transition="in" filter="fade">
                                      <p:cBhvr>
                                        <p:cTn id="11" dur="1000"/>
                                        <p:tgtEl>
                                          <p:spTgt spid="156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p:txBody>
          <a:bodyPr/>
          <a:lstStyle/>
          <a:p>
            <a:endParaRPr lang="sr-Latn-CS"/>
          </a:p>
        </p:txBody>
      </p:sp>
      <p:sp>
        <p:nvSpPr>
          <p:cNvPr id="4" name="Content Placeholder 3"/>
          <p:cNvSpPr>
            <a:spLocks noGrp="1"/>
          </p:cNvSpPr>
          <p:nvPr>
            <p:ph sz="half" idx="2"/>
          </p:nvPr>
        </p:nvSpPr>
        <p:spPr/>
        <p:txBody>
          <a:bodyPr/>
          <a:lstStyle/>
          <a:p>
            <a:endParaRPr lang="sr-Latn-CS"/>
          </a:p>
        </p:txBody>
      </p:sp>
      <p:pic>
        <p:nvPicPr>
          <p:cNvPr id="214018" name="Picture 2" descr="https://www.intechopen.com/source/html/41157/media/image8.jpeg"/>
          <p:cNvPicPr>
            <a:picLocks noChangeAspect="1" noChangeArrowheads="1"/>
          </p:cNvPicPr>
          <p:nvPr/>
        </p:nvPicPr>
        <p:blipFill>
          <a:blip r:embed="rId2" cstate="print"/>
          <a:srcRect/>
          <a:stretch>
            <a:fillRect/>
          </a:stretch>
        </p:blipFill>
        <p:spPr bwMode="auto">
          <a:xfrm>
            <a:off x="1524000" y="1143000"/>
            <a:ext cx="9214095" cy="5181600"/>
          </a:xfrm>
          <a:prstGeom prst="rect">
            <a:avLst/>
          </a:prstGeom>
          <a:noFill/>
        </p:spPr>
      </p:pic>
      <p:sp>
        <p:nvSpPr>
          <p:cNvPr id="8"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smtClean="0">
                <a:latin typeface="Calibri" panose="020F0502020204030204" pitchFamily="34" charset="0"/>
                <a:ea typeface="+mj-ea"/>
                <a:cs typeface="Calibri" panose="020F0502020204030204" pitchFamily="34" charset="0"/>
              </a:rPr>
              <a:t>/MRI</a:t>
            </a:r>
            <a:endParaRPr kumimoji="1" lang="en-US" sz="3600" b="1" kern="0" dirty="0">
              <a:latin typeface="Calibri" panose="020F0502020204030204" pitchFamily="34" charset="0"/>
              <a:ea typeface="+mj-ea"/>
              <a:cs typeface="Calibri" panose="020F0502020204030204" pitchFamily="34" charset="0"/>
            </a:endParaRPr>
          </a:p>
        </p:txBody>
      </p:sp>
    </p:spTree>
    <p:extLst>
      <p:ext uri="{BB962C8B-B14F-4D97-AF65-F5344CB8AC3E}">
        <p14:creationId xmlns="" xmlns:p14="http://schemas.microsoft.com/office/powerpoint/2010/main" val="2647083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2159000" y="649288"/>
            <a:ext cx="8229600" cy="712787"/>
          </a:xfrm>
        </p:spPr>
        <p:txBody>
          <a:bodyPr>
            <a:normAutofit fontScale="92500" lnSpcReduction="10000"/>
          </a:bodyPr>
          <a:lstStyle/>
          <a:p>
            <a:pPr marL="0" indent="0" algn="ctr">
              <a:buNone/>
            </a:pPr>
            <a:r>
              <a:rPr lang="sr-Cyrl-RS" sz="4800" b="1" dirty="0"/>
              <a:t>ХВАЛА НА ПАЖЊИ</a:t>
            </a:r>
            <a:endParaRPr lang="en-US" sz="4800" b="1" dirty="0"/>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759585" y="1504661"/>
            <a:ext cx="6600315" cy="4977737"/>
          </a:xfrm>
          <a:prstGeom prst="rect">
            <a:avLst/>
          </a:prstGeom>
        </p:spPr>
      </p:pic>
    </p:spTree>
    <p:extLst>
      <p:ext uri="{BB962C8B-B14F-4D97-AF65-F5344CB8AC3E}">
        <p14:creationId xmlns:p14="http://schemas.microsoft.com/office/powerpoint/2010/main" xmlns="" val="67241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545911" y="402349"/>
            <a:ext cx="10863617" cy="5505450"/>
          </a:xfrm>
          <a:prstGeom prst="rect">
            <a:avLst/>
          </a:prstGeom>
          <a:noFill/>
          <a:ln w="9525">
            <a:noFill/>
            <a:miter lim="800000"/>
            <a:headEnd/>
            <a:tailEnd/>
          </a:ln>
          <a:effectLst/>
        </p:spPr>
        <p:txBody>
          <a:bodyPr/>
          <a:lstStyle/>
          <a:p>
            <a:pPr algn="ctr" eaLnBrk="0" hangingPunct="0">
              <a:spcBef>
                <a:spcPct val="20000"/>
              </a:spcBef>
              <a:buClr>
                <a:schemeClr val="hlink"/>
              </a:buClr>
              <a:buSzPct val="90000"/>
              <a:defRPr/>
            </a:pPr>
            <a:r>
              <a:rPr lang="sr-Cyrl-RS" sz="4000" kern="0" dirty="0">
                <a:latin typeface="+mn-lt"/>
                <a:cs typeface="+mn-cs"/>
              </a:rPr>
              <a:t>Подела према</a:t>
            </a:r>
            <a:r>
              <a:rPr lang="sr-Latn-CS" sz="4000" kern="0" dirty="0">
                <a:latin typeface="+mn-lt"/>
                <a:cs typeface="+mn-cs"/>
              </a:rPr>
              <a:t> </a:t>
            </a:r>
            <a:r>
              <a:rPr lang="sr-Cyrl-RS" sz="4000" kern="0" dirty="0">
                <a:latin typeface="+mn-lt"/>
                <a:cs typeface="+mn-cs"/>
              </a:rPr>
              <a:t>агрегатном</a:t>
            </a:r>
            <a:r>
              <a:rPr lang="sr-Latn-CS" sz="4000" kern="0" dirty="0">
                <a:latin typeface="+mn-lt"/>
                <a:cs typeface="+mn-cs"/>
              </a:rPr>
              <a:t> </a:t>
            </a:r>
            <a:r>
              <a:rPr lang="sr-Cyrl-RS" sz="4000" kern="0" dirty="0">
                <a:latin typeface="+mn-lt"/>
                <a:cs typeface="+mn-cs"/>
              </a:rPr>
              <a:t>стању</a:t>
            </a:r>
            <a:r>
              <a:rPr lang="sr-Latn-CS" sz="4000" kern="0" dirty="0">
                <a:latin typeface="+mn-lt"/>
                <a:cs typeface="+mn-cs"/>
              </a:rPr>
              <a:t> </a:t>
            </a:r>
            <a:r>
              <a:rPr lang="sr-Cyrl-RS" sz="4000" kern="0" dirty="0">
                <a:latin typeface="+mn-lt"/>
                <a:cs typeface="+mn-cs"/>
              </a:rPr>
              <a:t>радне</a:t>
            </a:r>
            <a:r>
              <a:rPr lang="sr-Latn-CS" sz="4000" kern="0" dirty="0">
                <a:latin typeface="+mn-lt"/>
                <a:cs typeface="+mn-cs"/>
              </a:rPr>
              <a:t> </a:t>
            </a:r>
            <a:r>
              <a:rPr lang="sr-Cyrl-RS" sz="4000" kern="0" dirty="0">
                <a:latin typeface="+mn-lt"/>
                <a:cs typeface="+mn-cs"/>
              </a:rPr>
              <a:t>материје</a:t>
            </a:r>
            <a:endParaRPr lang="sr-Latn-CS" sz="4000" kern="0" dirty="0">
              <a:latin typeface="+mn-lt"/>
              <a:cs typeface="+mn-cs"/>
            </a:endParaRPr>
          </a:p>
          <a:p>
            <a:pPr marL="342900" indent="-342900" eaLnBrk="0" hangingPunct="0">
              <a:spcBef>
                <a:spcPct val="20000"/>
              </a:spcBef>
              <a:buClr>
                <a:schemeClr val="hlink"/>
              </a:buClr>
              <a:buSzPct val="90000"/>
              <a:defRPr/>
            </a:pPr>
            <a:endParaRPr lang="sr-Latn-CS" sz="4000" kern="0" dirty="0">
              <a:latin typeface="+mn-lt"/>
              <a:cs typeface="+mn-cs"/>
            </a:endParaRPr>
          </a:p>
          <a:p>
            <a:pPr marL="342900" indent="-342900" eaLnBrk="0" hangingPunct="0">
              <a:spcBef>
                <a:spcPct val="20000"/>
              </a:spcBef>
              <a:buClr>
                <a:schemeClr val="hlink"/>
              </a:buClr>
              <a:buSzPct val="90000"/>
              <a:buBlip>
                <a:blip r:embed="rId2"/>
              </a:buBlip>
              <a:defRPr/>
            </a:pPr>
            <a:r>
              <a:rPr lang="sr-Cyrl-RS" sz="2800" b="1" kern="0" dirty="0">
                <a:latin typeface="+mn-lt"/>
                <a:cs typeface="+mn-cs"/>
              </a:rPr>
              <a:t>Гасни</a:t>
            </a:r>
            <a:r>
              <a:rPr lang="sr-Latn-CS" sz="2800" b="1" kern="0" dirty="0">
                <a:latin typeface="+mn-lt"/>
                <a:cs typeface="+mn-cs"/>
              </a:rPr>
              <a:t> </a:t>
            </a:r>
            <a:r>
              <a:rPr lang="sr-Cyrl-RS" sz="2800" kern="0" dirty="0">
                <a:latin typeface="+mn-lt"/>
                <a:cs typeface="+mn-cs"/>
              </a:rPr>
              <a:t>детектори</a:t>
            </a:r>
          </a:p>
          <a:p>
            <a:pPr marL="342900" indent="-342900" eaLnBrk="0" hangingPunct="0">
              <a:spcBef>
                <a:spcPct val="20000"/>
              </a:spcBef>
              <a:buClr>
                <a:schemeClr val="hlink"/>
              </a:buClr>
              <a:buSzPct val="90000"/>
              <a:defRPr/>
            </a:pPr>
            <a:r>
              <a:rPr lang="sr-Cyrl-RS" sz="2800" kern="0" dirty="0">
                <a:latin typeface="+mn-lt"/>
                <a:cs typeface="+mn-cs"/>
              </a:rPr>
              <a:t>	</a:t>
            </a:r>
            <a:r>
              <a:rPr lang="en-US" sz="2800" kern="0" dirty="0">
                <a:latin typeface="+mn-lt"/>
                <a:cs typeface="+mn-cs"/>
              </a:rPr>
              <a:t>G</a:t>
            </a:r>
            <a:r>
              <a:rPr lang="sr-Latn-CS" sz="2800" kern="0" dirty="0">
                <a:latin typeface="+mn-lt"/>
                <a:cs typeface="+mn-cs"/>
              </a:rPr>
              <a:t>-</a:t>
            </a:r>
            <a:r>
              <a:rPr lang="en-US" sz="2800" kern="0" dirty="0">
                <a:latin typeface="+mn-lt"/>
                <a:cs typeface="+mn-cs"/>
              </a:rPr>
              <a:t>M</a:t>
            </a:r>
            <a:r>
              <a:rPr lang="sr-Latn-CS" sz="2800" kern="0" dirty="0">
                <a:latin typeface="+mn-lt"/>
                <a:cs typeface="+mn-cs"/>
              </a:rPr>
              <a:t> </a:t>
            </a:r>
            <a:r>
              <a:rPr lang="sr-Cyrl-RS" sz="2800" kern="0" dirty="0">
                <a:latin typeface="+mn-lt"/>
                <a:cs typeface="+mn-cs"/>
              </a:rPr>
              <a:t>детектори</a:t>
            </a:r>
            <a:r>
              <a:rPr lang="sr-Latn-CS" sz="2800" kern="0" dirty="0">
                <a:latin typeface="+mn-lt"/>
                <a:cs typeface="+mn-cs"/>
              </a:rPr>
              <a:t>, </a:t>
            </a:r>
            <a:r>
              <a:rPr lang="sr-Cyrl-RS" sz="2800" kern="0" dirty="0">
                <a:latin typeface="+mn-lt"/>
                <a:cs typeface="+mn-cs"/>
              </a:rPr>
              <a:t>јонизационе</a:t>
            </a:r>
            <a:r>
              <a:rPr lang="sr-Latn-CS" sz="2800" kern="0" dirty="0">
                <a:latin typeface="+mn-lt"/>
                <a:cs typeface="+mn-cs"/>
              </a:rPr>
              <a:t> </a:t>
            </a:r>
            <a:r>
              <a:rPr lang="sr-Cyrl-RS" sz="2800" kern="0" dirty="0">
                <a:latin typeface="+mn-lt"/>
                <a:cs typeface="+mn-cs"/>
              </a:rPr>
              <a:t>коморе</a:t>
            </a:r>
            <a:r>
              <a:rPr lang="sr-Latn-CS" sz="2800" kern="0" dirty="0">
                <a:latin typeface="+mn-lt"/>
                <a:cs typeface="+mn-cs"/>
              </a:rPr>
              <a:t>, </a:t>
            </a:r>
            <a:r>
              <a:rPr lang="sr-Cyrl-RS" sz="2800" kern="0" dirty="0">
                <a:latin typeface="+mn-lt"/>
                <a:cs typeface="+mn-cs"/>
              </a:rPr>
              <a:t>пропорционални</a:t>
            </a:r>
            <a:r>
              <a:rPr lang="sr-Latn-CS" sz="2800" kern="0" dirty="0">
                <a:latin typeface="+mn-lt"/>
                <a:cs typeface="+mn-cs"/>
              </a:rPr>
              <a:t> </a:t>
            </a:r>
            <a:r>
              <a:rPr lang="sr-Cyrl-RS" sz="2800" kern="0" dirty="0" smtClean="0">
                <a:latin typeface="+mn-lt"/>
                <a:cs typeface="+mn-cs"/>
              </a:rPr>
              <a:t>бројачи</a:t>
            </a:r>
          </a:p>
          <a:p>
            <a:pPr marL="342900" indent="-342900" eaLnBrk="0" hangingPunct="0">
              <a:spcBef>
                <a:spcPct val="20000"/>
              </a:spcBef>
              <a:buClr>
                <a:schemeClr val="hlink"/>
              </a:buClr>
              <a:buSzPct val="90000"/>
              <a:defRPr/>
            </a:pPr>
            <a:endParaRPr lang="sr-Latn-CS" sz="2800" kern="0" dirty="0">
              <a:latin typeface="+mn-lt"/>
              <a:cs typeface="+mn-cs"/>
            </a:endParaRPr>
          </a:p>
          <a:p>
            <a:pPr marL="342900" indent="-342900" eaLnBrk="0" hangingPunct="0">
              <a:spcBef>
                <a:spcPct val="20000"/>
              </a:spcBef>
              <a:buClr>
                <a:schemeClr val="hlink"/>
              </a:buClr>
              <a:buSzPct val="90000"/>
              <a:buBlip>
                <a:blip r:embed="rId2"/>
              </a:buBlip>
              <a:defRPr/>
            </a:pPr>
            <a:r>
              <a:rPr lang="sr-Cyrl-RS" sz="2800" b="1" kern="0" dirty="0">
                <a:latin typeface="+mn-lt"/>
                <a:cs typeface="+mn-cs"/>
              </a:rPr>
              <a:t>Течни</a:t>
            </a:r>
            <a:r>
              <a:rPr lang="sr-Latn-CS" sz="2800" b="1" kern="0" dirty="0">
                <a:latin typeface="+mn-lt"/>
                <a:cs typeface="+mn-cs"/>
              </a:rPr>
              <a:t> </a:t>
            </a:r>
            <a:r>
              <a:rPr lang="sr-Cyrl-RS" sz="2800" kern="0" dirty="0" smtClean="0">
                <a:latin typeface="+mn-lt"/>
                <a:cs typeface="+mn-cs"/>
              </a:rPr>
              <a:t>детектори</a:t>
            </a:r>
          </a:p>
          <a:p>
            <a:pPr eaLnBrk="0" hangingPunct="0">
              <a:spcBef>
                <a:spcPct val="20000"/>
              </a:spcBef>
              <a:buClr>
                <a:schemeClr val="hlink"/>
              </a:buClr>
              <a:buSzPct val="90000"/>
              <a:defRPr/>
            </a:pPr>
            <a:endParaRPr lang="sr-Latn-CS" sz="2800" kern="0" dirty="0">
              <a:latin typeface="+mn-lt"/>
              <a:cs typeface="+mn-cs"/>
            </a:endParaRPr>
          </a:p>
          <a:p>
            <a:pPr marL="342900" indent="-342900" eaLnBrk="0" hangingPunct="0">
              <a:spcBef>
                <a:spcPct val="20000"/>
              </a:spcBef>
              <a:buClr>
                <a:schemeClr val="hlink"/>
              </a:buClr>
              <a:buSzPct val="90000"/>
              <a:buBlip>
                <a:blip r:embed="rId2"/>
              </a:buBlip>
              <a:defRPr/>
            </a:pPr>
            <a:r>
              <a:rPr lang="sr-Cyrl-RS" sz="2800" b="1" kern="0" dirty="0">
                <a:latin typeface="+mn-lt"/>
                <a:cs typeface="+mn-cs"/>
              </a:rPr>
              <a:t>Чврсти</a:t>
            </a:r>
            <a:r>
              <a:rPr lang="sr-Latn-CS" sz="2800" b="1" kern="0" dirty="0">
                <a:latin typeface="+mn-lt"/>
                <a:cs typeface="+mn-cs"/>
              </a:rPr>
              <a:t> </a:t>
            </a:r>
            <a:r>
              <a:rPr lang="sr-Cyrl-RS" sz="2800" kern="0" dirty="0">
                <a:latin typeface="+mn-lt"/>
                <a:cs typeface="+mn-cs"/>
              </a:rPr>
              <a:t>детектори </a:t>
            </a:r>
            <a:r>
              <a:rPr lang="sr-Latn-CS" sz="2800" b="1" kern="0" dirty="0">
                <a:latin typeface="+mn-lt"/>
                <a:cs typeface="+mn-cs"/>
              </a:rPr>
              <a:t>(</a:t>
            </a:r>
            <a:r>
              <a:rPr lang="sr-Cyrl-RS" sz="2800" b="1" kern="0" dirty="0">
                <a:latin typeface="+mn-lt"/>
                <a:cs typeface="+mn-cs"/>
              </a:rPr>
              <a:t>Сцинтилациони</a:t>
            </a:r>
            <a:r>
              <a:rPr lang="sr-Latn-CS" sz="2800" b="1" kern="0" dirty="0">
                <a:latin typeface="+mn-lt"/>
                <a:cs typeface="+mn-cs"/>
              </a:rPr>
              <a:t> </a:t>
            </a:r>
            <a:r>
              <a:rPr lang="sr-Cyrl-RS" sz="2800" b="1" kern="0" dirty="0">
                <a:latin typeface="+mn-lt"/>
                <a:cs typeface="+mn-cs"/>
              </a:rPr>
              <a:t>детектори</a:t>
            </a:r>
            <a:r>
              <a:rPr lang="sr-Latn-CS" sz="2800" kern="0" dirty="0">
                <a:latin typeface="+mn-lt"/>
                <a:cs typeface="+mn-cs"/>
              </a:rPr>
              <a:t>, </a:t>
            </a:r>
            <a:r>
              <a:rPr lang="sr-Cyrl-RS" sz="2800" kern="0" dirty="0">
                <a:latin typeface="+mn-lt"/>
                <a:cs typeface="+mn-cs"/>
              </a:rPr>
              <a:t>полупроводнички</a:t>
            </a:r>
            <a:r>
              <a:rPr lang="sr-Latn-RS" sz="2800" kern="0" dirty="0">
                <a:latin typeface="+mn-lt"/>
                <a:cs typeface="+mn-cs"/>
              </a:rPr>
              <a:t> </a:t>
            </a:r>
            <a:r>
              <a:rPr lang="sr-Cyrl-RS" sz="2800" kern="0" dirty="0">
                <a:latin typeface="+mn-lt"/>
                <a:cs typeface="+mn-cs"/>
              </a:rPr>
              <a:t>детектори</a:t>
            </a:r>
            <a:r>
              <a:rPr lang="sr-Latn-CS" sz="2800" kern="0" dirty="0">
                <a:latin typeface="+mn-lt"/>
                <a:cs typeface="+mn-cs"/>
              </a:rPr>
              <a:t>)</a:t>
            </a:r>
            <a:endParaRPr lang="en-US" sz="2800" kern="0" dirty="0">
              <a:latin typeface="+mn-lt"/>
              <a:cs typeface="+mn-cs"/>
            </a:endParaRPr>
          </a:p>
        </p:txBody>
      </p:sp>
    </p:spTree>
    <p:extLst>
      <p:ext uri="{BB962C8B-B14F-4D97-AF65-F5344CB8AC3E}">
        <p14:creationId xmlns:p14="http://schemas.microsoft.com/office/powerpoint/2010/main" xmlns="" val="21595128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965325" y="1"/>
            <a:ext cx="8229600" cy="911226"/>
          </a:xfrm>
        </p:spPr>
        <p:txBody>
          <a:bodyPr/>
          <a:lstStyle/>
          <a:p>
            <a:pPr algn="ctr">
              <a:defRPr/>
            </a:pPr>
            <a:r>
              <a:rPr lang="sr-Cyrl-RS" sz="3600" b="1" dirty="0" smtClean="0">
                <a:solidFill>
                  <a:schemeClr val="tx1"/>
                </a:solidFill>
              </a:rPr>
              <a:t>Гасни</a:t>
            </a:r>
            <a:r>
              <a:rPr lang="sr-Latn-CS" sz="3600" b="1" dirty="0" smtClean="0">
                <a:solidFill>
                  <a:schemeClr val="tx1"/>
                </a:solidFill>
              </a:rPr>
              <a:t> </a:t>
            </a:r>
            <a:r>
              <a:rPr lang="sr-Cyrl-RS" sz="3600" b="1" dirty="0" smtClean="0">
                <a:solidFill>
                  <a:schemeClr val="tx1"/>
                </a:solidFill>
              </a:rPr>
              <a:t>детектори</a:t>
            </a:r>
            <a:endParaRPr lang="en-US" sz="3600" b="1" dirty="0">
              <a:solidFill>
                <a:schemeClr val="tx1"/>
              </a:solidFill>
            </a:endParaRPr>
          </a:p>
        </p:txBody>
      </p:sp>
      <p:sp>
        <p:nvSpPr>
          <p:cNvPr id="5" name="Rectangle 3"/>
          <p:cNvSpPr txBox="1">
            <a:spLocks noChangeArrowheads="1"/>
          </p:cNvSpPr>
          <p:nvPr/>
        </p:nvSpPr>
        <p:spPr bwMode="auto">
          <a:xfrm>
            <a:off x="668718" y="1295403"/>
            <a:ext cx="10904583" cy="2657475"/>
          </a:xfrm>
          <a:prstGeom prst="rect">
            <a:avLst/>
          </a:prstGeom>
          <a:noFill/>
          <a:ln w="9525">
            <a:noFill/>
            <a:miter lim="800000"/>
            <a:headEnd/>
            <a:tailEnd/>
          </a:ln>
          <a:effectLst/>
        </p:spPr>
        <p:txBody>
          <a:bodyPr/>
          <a:lstStyle/>
          <a:p>
            <a:pPr marL="342900" indent="-342900" algn="just" eaLnBrk="0" hangingPunct="0">
              <a:spcBef>
                <a:spcPct val="20000"/>
              </a:spcBef>
              <a:buClr>
                <a:schemeClr val="hlink"/>
              </a:buClr>
              <a:buSzPct val="90000"/>
              <a:buBlip>
                <a:blip r:embed="rId2"/>
              </a:buBlip>
              <a:defRPr/>
            </a:pPr>
            <a:r>
              <a:rPr lang="sr-Cyrl-RS" sz="2400" kern="0" dirty="0">
                <a:latin typeface="+mn-lt"/>
                <a:cs typeface="+mn-cs"/>
              </a:rPr>
              <a:t>Вакумирана</a:t>
            </a:r>
            <a:r>
              <a:rPr lang="sr-Latn-CS" sz="2400" kern="0" dirty="0">
                <a:latin typeface="+mn-lt"/>
                <a:cs typeface="+mn-cs"/>
              </a:rPr>
              <a:t> </a:t>
            </a:r>
            <a:r>
              <a:rPr lang="sr-Cyrl-RS" sz="2400" kern="0" dirty="0">
                <a:latin typeface="+mn-lt"/>
                <a:cs typeface="+mn-cs"/>
              </a:rPr>
              <a:t>цилиндрична</a:t>
            </a:r>
            <a:r>
              <a:rPr lang="sr-Latn-CS" sz="2400" kern="0" dirty="0">
                <a:latin typeface="+mn-lt"/>
                <a:cs typeface="+mn-cs"/>
              </a:rPr>
              <a:t> </a:t>
            </a:r>
            <a:r>
              <a:rPr lang="sr-Cyrl-RS" sz="2400" kern="0" dirty="0">
                <a:latin typeface="+mn-lt"/>
                <a:cs typeface="+mn-cs"/>
              </a:rPr>
              <a:t>цев</a:t>
            </a:r>
            <a:r>
              <a:rPr lang="sr-Latn-CS" sz="2400" kern="0" dirty="0">
                <a:latin typeface="+mn-lt"/>
                <a:cs typeface="+mn-cs"/>
              </a:rPr>
              <a:t> </a:t>
            </a:r>
            <a:r>
              <a:rPr lang="sr-Cyrl-RS" sz="2400" kern="0" dirty="0">
                <a:latin typeface="+mn-lt"/>
                <a:cs typeface="+mn-cs"/>
              </a:rPr>
              <a:t>са</a:t>
            </a:r>
            <a:r>
              <a:rPr lang="sr-Latn-CS" sz="2400" kern="0" dirty="0">
                <a:latin typeface="+mn-lt"/>
                <a:cs typeface="+mn-cs"/>
              </a:rPr>
              <a:t> </a:t>
            </a:r>
            <a:r>
              <a:rPr lang="sr-Cyrl-RS" sz="2400" kern="0" dirty="0">
                <a:latin typeface="+mn-lt"/>
                <a:cs typeface="+mn-cs"/>
              </a:rPr>
              <a:t>позитивном</a:t>
            </a:r>
            <a:r>
              <a:rPr lang="sr-Latn-CS" sz="2400" kern="0" dirty="0">
                <a:latin typeface="+mn-lt"/>
                <a:cs typeface="+mn-cs"/>
              </a:rPr>
              <a:t> </a:t>
            </a:r>
            <a:r>
              <a:rPr lang="sr-Cyrl-RS" sz="2400" kern="0" dirty="0">
                <a:latin typeface="+mn-lt"/>
                <a:cs typeface="+mn-cs"/>
              </a:rPr>
              <a:t>електродом</a:t>
            </a:r>
            <a:r>
              <a:rPr lang="sr-Latn-CS" sz="2400" kern="0" dirty="0">
                <a:latin typeface="+mn-lt"/>
                <a:cs typeface="+mn-cs"/>
              </a:rPr>
              <a:t> </a:t>
            </a:r>
            <a:r>
              <a:rPr lang="sr-Cyrl-RS" sz="2400" kern="0" dirty="0">
                <a:latin typeface="+mn-lt"/>
                <a:cs typeface="+mn-cs"/>
              </a:rPr>
              <a:t>по</a:t>
            </a:r>
            <a:r>
              <a:rPr lang="sr-Latn-CS" sz="2400" kern="0" dirty="0">
                <a:latin typeface="+mn-lt"/>
                <a:cs typeface="+mn-cs"/>
              </a:rPr>
              <a:t> </a:t>
            </a:r>
            <a:r>
              <a:rPr lang="sr-Cyrl-RS" sz="2400" kern="0" dirty="0">
                <a:latin typeface="+mn-lt"/>
                <a:cs typeface="+mn-cs"/>
              </a:rPr>
              <a:t>оси</a:t>
            </a:r>
            <a:r>
              <a:rPr lang="sr-Latn-CS" sz="2400" kern="0" dirty="0">
                <a:latin typeface="+mn-lt"/>
                <a:cs typeface="+mn-cs"/>
              </a:rPr>
              <a:t> </a:t>
            </a:r>
            <a:r>
              <a:rPr lang="sr-Cyrl-RS" sz="2400" kern="0" dirty="0">
                <a:latin typeface="+mn-lt"/>
                <a:cs typeface="+mn-cs"/>
              </a:rPr>
              <a:t>цилиндра</a:t>
            </a:r>
            <a:r>
              <a:rPr lang="sr-Latn-CS" sz="2400" kern="0" dirty="0">
                <a:latin typeface="+mn-lt"/>
                <a:cs typeface="+mn-cs"/>
              </a:rPr>
              <a:t>. </a:t>
            </a:r>
            <a:r>
              <a:rPr lang="sr-Cyrl-RS" sz="2400" kern="0" dirty="0">
                <a:latin typeface="+mn-lt"/>
                <a:cs typeface="+mn-cs"/>
              </a:rPr>
              <a:t>Зид</a:t>
            </a:r>
            <a:r>
              <a:rPr lang="sr-Latn-CS" sz="2400" kern="0" dirty="0">
                <a:latin typeface="+mn-lt"/>
                <a:cs typeface="+mn-cs"/>
              </a:rPr>
              <a:t> </a:t>
            </a:r>
            <a:r>
              <a:rPr lang="sr-Cyrl-RS" sz="2400" kern="0" dirty="0">
                <a:latin typeface="+mn-lt"/>
                <a:cs typeface="+mn-cs"/>
              </a:rPr>
              <a:t>цеви</a:t>
            </a:r>
            <a:r>
              <a:rPr lang="sr-Latn-CS" sz="2400" kern="0" dirty="0">
                <a:latin typeface="+mn-lt"/>
                <a:cs typeface="+mn-cs"/>
              </a:rPr>
              <a:t> </a:t>
            </a:r>
            <a:r>
              <a:rPr lang="sr-Cyrl-RS" sz="2400" kern="0" dirty="0">
                <a:latin typeface="+mn-lt"/>
                <a:cs typeface="+mn-cs"/>
              </a:rPr>
              <a:t>је</a:t>
            </a:r>
            <a:r>
              <a:rPr lang="sr-Latn-CS" sz="2400" kern="0" dirty="0">
                <a:latin typeface="+mn-lt"/>
                <a:cs typeface="+mn-cs"/>
              </a:rPr>
              <a:t> </a:t>
            </a:r>
            <a:r>
              <a:rPr lang="sr-Cyrl-RS" sz="2400" kern="0" dirty="0">
                <a:latin typeface="+mn-lt"/>
                <a:cs typeface="+mn-cs"/>
              </a:rPr>
              <a:t>на</a:t>
            </a:r>
            <a:r>
              <a:rPr lang="sr-Latn-CS" sz="2400" kern="0" dirty="0">
                <a:latin typeface="+mn-lt"/>
                <a:cs typeface="+mn-cs"/>
              </a:rPr>
              <a:t> </a:t>
            </a:r>
            <a:r>
              <a:rPr lang="sr-Cyrl-RS" sz="2400" kern="0" dirty="0">
                <a:latin typeface="+mn-lt"/>
                <a:cs typeface="+mn-cs"/>
              </a:rPr>
              <a:t>негативном</a:t>
            </a:r>
            <a:r>
              <a:rPr lang="sr-Latn-CS" sz="2400" kern="0" dirty="0">
                <a:latin typeface="+mn-lt"/>
                <a:cs typeface="+mn-cs"/>
              </a:rPr>
              <a:t> </a:t>
            </a:r>
            <a:r>
              <a:rPr lang="sr-Cyrl-RS" sz="2400" kern="0" dirty="0">
                <a:latin typeface="+mn-lt"/>
                <a:cs typeface="+mn-cs"/>
              </a:rPr>
              <a:t>напону</a:t>
            </a:r>
            <a:r>
              <a:rPr lang="sr-Latn-CS" sz="2400" kern="0" dirty="0">
                <a:latin typeface="+mn-lt"/>
                <a:cs typeface="+mn-cs"/>
              </a:rPr>
              <a:t> </a:t>
            </a:r>
            <a:r>
              <a:rPr lang="sr-Cyrl-RS" sz="2400" kern="0" dirty="0">
                <a:latin typeface="+mn-lt"/>
                <a:cs typeface="+mn-cs"/>
              </a:rPr>
              <a:t>и</a:t>
            </a:r>
            <a:r>
              <a:rPr lang="sr-Latn-CS" sz="2400" kern="0" dirty="0">
                <a:latin typeface="+mn-lt"/>
                <a:cs typeface="+mn-cs"/>
              </a:rPr>
              <a:t> </a:t>
            </a:r>
            <a:r>
              <a:rPr lang="sr-Cyrl-RS" sz="2400" kern="0" dirty="0">
                <a:latin typeface="+mn-lt"/>
                <a:cs typeface="+mn-cs"/>
              </a:rPr>
              <a:t>уземљен</a:t>
            </a:r>
            <a:r>
              <a:rPr lang="sr-Latn-CS" sz="2400" kern="0" dirty="0">
                <a:latin typeface="+mn-lt"/>
                <a:cs typeface="+mn-cs"/>
              </a:rPr>
              <a:t> </a:t>
            </a:r>
            <a:r>
              <a:rPr lang="sr-Cyrl-RS" sz="2400" kern="0" dirty="0">
                <a:latin typeface="+mn-lt"/>
                <a:cs typeface="+mn-cs"/>
              </a:rPr>
              <a:t>је</a:t>
            </a:r>
            <a:r>
              <a:rPr lang="sr-Latn-CS" sz="2400" kern="0" dirty="0">
                <a:latin typeface="+mn-lt"/>
                <a:cs typeface="+mn-cs"/>
              </a:rPr>
              <a:t>.  </a:t>
            </a:r>
            <a:r>
              <a:rPr lang="sr-Cyrl-RS" sz="2400" kern="0" dirty="0">
                <a:latin typeface="+mn-lt"/>
                <a:cs typeface="+mn-cs"/>
              </a:rPr>
              <a:t>Цев</a:t>
            </a:r>
            <a:r>
              <a:rPr lang="sr-Latn-CS" sz="2400" kern="0" dirty="0">
                <a:latin typeface="+mn-lt"/>
                <a:cs typeface="+mn-cs"/>
              </a:rPr>
              <a:t> </a:t>
            </a:r>
            <a:r>
              <a:rPr lang="sr-Cyrl-RS" sz="2400" kern="0" dirty="0">
                <a:latin typeface="+mn-lt"/>
                <a:cs typeface="+mn-cs"/>
              </a:rPr>
              <a:t>је</a:t>
            </a:r>
            <a:r>
              <a:rPr lang="sr-Latn-CS" sz="2400" kern="0" dirty="0">
                <a:latin typeface="+mn-lt"/>
                <a:cs typeface="+mn-cs"/>
              </a:rPr>
              <a:t> </a:t>
            </a:r>
            <a:r>
              <a:rPr lang="sr-Cyrl-RS" sz="2400" kern="0" dirty="0">
                <a:latin typeface="+mn-lt"/>
                <a:cs typeface="+mn-cs"/>
              </a:rPr>
              <a:t>испуњена</a:t>
            </a:r>
            <a:r>
              <a:rPr lang="sr-Latn-CS" sz="2400" kern="0" dirty="0">
                <a:latin typeface="+mn-lt"/>
                <a:cs typeface="+mn-cs"/>
              </a:rPr>
              <a:t> </a:t>
            </a:r>
            <a:r>
              <a:rPr lang="sr-Cyrl-RS" sz="2400" kern="0" dirty="0">
                <a:latin typeface="+mn-lt"/>
                <a:cs typeface="+mn-cs"/>
              </a:rPr>
              <a:t>радним</a:t>
            </a:r>
            <a:r>
              <a:rPr lang="sr-Latn-CS" sz="2400" kern="0" dirty="0">
                <a:latin typeface="+mn-lt"/>
                <a:cs typeface="+mn-cs"/>
              </a:rPr>
              <a:t> </a:t>
            </a:r>
            <a:r>
              <a:rPr lang="sr-Cyrl-RS" sz="2400" kern="0" dirty="0">
                <a:latin typeface="+mn-lt"/>
                <a:cs typeface="+mn-cs"/>
              </a:rPr>
              <a:t>гасом (најчешће је мешавина аргона, неона и хелијума) и супстанцом која служи за гашење (</a:t>
            </a:r>
            <a:r>
              <a:rPr lang="en-US" sz="2400" kern="0" dirty="0">
                <a:latin typeface="+mn-lt"/>
                <a:cs typeface="+mn-cs"/>
              </a:rPr>
              <a:t>quenching)</a:t>
            </a:r>
            <a:r>
              <a:rPr lang="sr-Cyrl-RS" sz="2400" kern="0" dirty="0">
                <a:latin typeface="+mn-lt"/>
                <a:cs typeface="+mn-cs"/>
              </a:rPr>
              <a:t>, односно онемогућавање стварања Волтиног лука у цеви (најчешће је то етил алкохол)</a:t>
            </a:r>
            <a:endParaRPr lang="en-US" sz="2400" kern="0" dirty="0">
              <a:latin typeface="+mn-lt"/>
              <a:cs typeface="+mn-cs"/>
            </a:endParaRPr>
          </a:p>
        </p:txBody>
      </p:sp>
      <p:pic>
        <p:nvPicPr>
          <p:cNvPr id="32" name="Picture 3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05200" y="3681969"/>
            <a:ext cx="4772025" cy="2637869"/>
          </a:xfrm>
          <a:prstGeom prst="rect">
            <a:avLst/>
          </a:prstGeom>
        </p:spPr>
      </p:pic>
    </p:spTree>
    <p:extLst>
      <p:ext uri="{BB962C8B-B14F-4D97-AF65-F5344CB8AC3E}">
        <p14:creationId xmlns:p14="http://schemas.microsoft.com/office/powerpoint/2010/main" xmlns="" val="29541643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1"/>
          <p:cNvSpPr>
            <a:spLocks noChangeArrowheads="1"/>
          </p:cNvSpPr>
          <p:nvPr/>
        </p:nvSpPr>
        <p:spPr bwMode="auto">
          <a:xfrm>
            <a:off x="1524000" y="905947"/>
            <a:ext cx="645048" cy="369332"/>
          </a:xfrm>
          <a:prstGeom prst="rect">
            <a:avLst/>
          </a:prstGeom>
          <a:noFill/>
          <a:ln w="9525">
            <a:noFill/>
            <a:miter lim="800000"/>
            <a:headEnd/>
            <a:tailEnd/>
          </a:ln>
        </p:spPr>
        <p:txBody>
          <a:bodyPr wrap="none" anchor="ctr">
            <a:spAutoFit/>
          </a:bodyPr>
          <a:lstStyle/>
          <a:p>
            <a:pPr indent="455613" defTabSz="912813" eaLnBrk="0" hangingPunct="0"/>
            <a:endParaRPr lang="sr-Latn-CS"/>
          </a:p>
        </p:txBody>
      </p:sp>
      <p:sp>
        <p:nvSpPr>
          <p:cNvPr id="110634" name="Rectangle 42"/>
          <p:cNvSpPr>
            <a:spLocks noChangeArrowheads="1"/>
          </p:cNvSpPr>
          <p:nvPr/>
        </p:nvSpPr>
        <p:spPr bwMode="auto">
          <a:xfrm>
            <a:off x="3222647" y="265654"/>
            <a:ext cx="5547994" cy="646331"/>
          </a:xfrm>
          <a:prstGeom prst="rect">
            <a:avLst/>
          </a:prstGeom>
          <a:noFill/>
          <a:ln w="9525">
            <a:noFill/>
            <a:miter lim="800000"/>
            <a:headEnd/>
            <a:tailEnd/>
          </a:ln>
          <a:effectLst/>
        </p:spPr>
        <p:txBody>
          <a:bodyPr wrap="none" anchor="ctr">
            <a:spAutoFit/>
          </a:bodyPr>
          <a:lstStyle/>
          <a:p>
            <a:pPr indent="457200" eaLnBrk="0" hangingPunct="0">
              <a:defRPr/>
            </a:pPr>
            <a:r>
              <a:rPr lang="en-AU" sz="3600" dirty="0">
                <a:latin typeface="Tahoma" pitchFamily="34" charset="0"/>
                <a:ea typeface="Times New Roman" pitchFamily="18" charset="0"/>
                <a:cs typeface="Tahoma" pitchFamily="34" charset="0"/>
              </a:rPr>
              <a:t>Geiger-Müller-</a:t>
            </a:r>
            <a:r>
              <a:rPr lang="sr-Cyrl-RS" sz="3600" dirty="0">
                <a:latin typeface="Tahoma" pitchFamily="34" charset="0"/>
                <a:ea typeface="Times New Roman" pitchFamily="18" charset="0"/>
                <a:cs typeface="Tahoma" pitchFamily="34" charset="0"/>
              </a:rPr>
              <a:t>ов</a:t>
            </a:r>
            <a:r>
              <a:rPr lang="en-AU" sz="3600" dirty="0">
                <a:latin typeface="Tahoma" pitchFamily="34" charset="0"/>
                <a:ea typeface="Times New Roman" pitchFamily="18" charset="0"/>
                <a:cs typeface="Tahoma" pitchFamily="34" charset="0"/>
              </a:rPr>
              <a:t> </a:t>
            </a:r>
            <a:r>
              <a:rPr lang="sr-Cyrl-RS" sz="3600" dirty="0">
                <a:latin typeface="Tahoma" pitchFamily="34" charset="0"/>
                <a:ea typeface="Times New Roman" pitchFamily="18" charset="0"/>
                <a:cs typeface="Tahoma" pitchFamily="34" charset="0"/>
              </a:rPr>
              <a:t>броја</a:t>
            </a:r>
            <a:r>
              <a:rPr lang="sr-Cyrl-RS" sz="3600" dirty="0">
                <a:latin typeface="Tahoma" pitchFamily="34" charset="0"/>
                <a:cs typeface="Tahoma" pitchFamily="34" charset="0"/>
              </a:rPr>
              <a:t>ч</a:t>
            </a:r>
            <a:endParaRPr lang="en-US" sz="1100" dirty="0">
              <a:latin typeface="Tahoma" pitchFamily="34" charset="0"/>
              <a:cs typeface="+mn-cs"/>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35218" y="1116074"/>
            <a:ext cx="4953000" cy="2737909"/>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35218" y="3853982"/>
            <a:ext cx="4953000" cy="2744788"/>
          </a:xfrm>
          <a:prstGeom prst="rect">
            <a:avLst/>
          </a:prstGeom>
        </p:spPr>
      </p:pic>
    </p:spTree>
    <p:extLst>
      <p:ext uri="{BB962C8B-B14F-4D97-AF65-F5344CB8AC3E}">
        <p14:creationId xmlns:p14="http://schemas.microsoft.com/office/powerpoint/2010/main" xmlns="" val="97268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1"/>
          <p:cNvSpPr>
            <a:spLocks noChangeArrowheads="1"/>
          </p:cNvSpPr>
          <p:nvPr/>
        </p:nvSpPr>
        <p:spPr bwMode="auto">
          <a:xfrm>
            <a:off x="1524000" y="905947"/>
            <a:ext cx="645048" cy="369332"/>
          </a:xfrm>
          <a:prstGeom prst="rect">
            <a:avLst/>
          </a:prstGeom>
          <a:noFill/>
          <a:ln w="9525">
            <a:noFill/>
            <a:miter lim="800000"/>
            <a:headEnd/>
            <a:tailEnd/>
          </a:ln>
        </p:spPr>
        <p:txBody>
          <a:bodyPr wrap="none" anchor="ctr">
            <a:spAutoFit/>
          </a:bodyPr>
          <a:lstStyle/>
          <a:p>
            <a:pPr indent="455613" defTabSz="912813" eaLnBrk="0" hangingPunct="0"/>
            <a:endParaRPr lang="sr-Latn-CS"/>
          </a:p>
        </p:txBody>
      </p:sp>
      <p:sp>
        <p:nvSpPr>
          <p:cNvPr id="110634" name="Rectangle 42"/>
          <p:cNvSpPr>
            <a:spLocks noChangeArrowheads="1"/>
          </p:cNvSpPr>
          <p:nvPr/>
        </p:nvSpPr>
        <p:spPr bwMode="auto">
          <a:xfrm>
            <a:off x="2876551" y="-1994"/>
            <a:ext cx="5857694" cy="1092607"/>
          </a:xfrm>
          <a:prstGeom prst="rect">
            <a:avLst/>
          </a:prstGeom>
          <a:noFill/>
          <a:ln w="9525">
            <a:noFill/>
            <a:miter lim="800000"/>
            <a:headEnd/>
            <a:tailEnd/>
          </a:ln>
          <a:effectLst/>
        </p:spPr>
        <p:txBody>
          <a:bodyPr wrap="none" anchor="ctr">
            <a:spAutoFit/>
          </a:bodyPr>
          <a:lstStyle/>
          <a:p>
            <a:pPr indent="457200" eaLnBrk="0" hangingPunct="0">
              <a:defRPr/>
            </a:pPr>
            <a:r>
              <a:rPr lang="en-US" sz="1100" dirty="0">
                <a:cs typeface="+mn-cs"/>
              </a:rPr>
              <a:t/>
            </a:r>
            <a:br>
              <a:rPr lang="en-US" sz="1100" dirty="0">
                <a:cs typeface="+mn-cs"/>
              </a:rPr>
            </a:br>
            <a:r>
              <a:rPr lang="en-AU" sz="3600" b="1" dirty="0" smtClean="0">
                <a:latin typeface="Tahoma" pitchFamily="34" charset="0"/>
                <a:ea typeface="Times New Roman" pitchFamily="18" charset="0"/>
                <a:cs typeface="Tahoma" pitchFamily="34" charset="0"/>
              </a:rPr>
              <a:t>Geiger-Müller-</a:t>
            </a:r>
            <a:r>
              <a:rPr lang="sr-Cyrl-RS" sz="3600" b="1" dirty="0">
                <a:latin typeface="Tahoma" pitchFamily="34" charset="0"/>
                <a:ea typeface="Times New Roman" pitchFamily="18" charset="0"/>
                <a:cs typeface="Tahoma" pitchFamily="34" charset="0"/>
              </a:rPr>
              <a:t>ов</a:t>
            </a:r>
            <a:r>
              <a:rPr lang="en-AU" sz="3600" b="1" dirty="0">
                <a:latin typeface="Tahoma" pitchFamily="34" charset="0"/>
                <a:ea typeface="Times New Roman" pitchFamily="18" charset="0"/>
                <a:cs typeface="Tahoma" pitchFamily="34" charset="0"/>
              </a:rPr>
              <a:t> </a:t>
            </a:r>
            <a:r>
              <a:rPr lang="sr-Cyrl-RS" sz="3600" b="1" dirty="0">
                <a:latin typeface="Tahoma" pitchFamily="34" charset="0"/>
                <a:ea typeface="Times New Roman" pitchFamily="18" charset="0"/>
                <a:cs typeface="Tahoma" pitchFamily="34" charset="0"/>
              </a:rPr>
              <a:t>броја</a:t>
            </a:r>
            <a:r>
              <a:rPr lang="sr-Cyrl-RS" sz="3600" b="1" dirty="0">
                <a:latin typeface="Tahoma" pitchFamily="34" charset="0"/>
                <a:cs typeface="Tahoma" pitchFamily="34" charset="0"/>
              </a:rPr>
              <a:t>ч</a:t>
            </a:r>
            <a:endParaRPr lang="en-US" sz="1100" dirty="0">
              <a:latin typeface="Tahoma" pitchFamily="34" charset="0"/>
              <a:cs typeface="+mn-cs"/>
            </a:endParaRPr>
          </a:p>
          <a:p>
            <a:pPr indent="457200" eaLnBrk="0" hangingPunct="0">
              <a:defRPr/>
            </a:pPr>
            <a:endParaRPr lang="en-US" dirty="0">
              <a:latin typeface="Tahoma" pitchFamily="34" charset="0"/>
              <a:cs typeface="+mn-cs"/>
            </a:endParaRPr>
          </a:p>
        </p:txBody>
      </p:sp>
      <p:sp>
        <p:nvSpPr>
          <p:cNvPr id="43" name="Rectangle 42"/>
          <p:cNvSpPr>
            <a:spLocks noChangeArrowheads="1"/>
          </p:cNvSpPr>
          <p:nvPr/>
        </p:nvSpPr>
        <p:spPr bwMode="auto">
          <a:xfrm>
            <a:off x="2759179" y="5450445"/>
            <a:ext cx="6452407" cy="907941"/>
          </a:xfrm>
          <a:prstGeom prst="rect">
            <a:avLst/>
          </a:prstGeom>
          <a:solidFill>
            <a:schemeClr val="bg2">
              <a:lumMod val="60000"/>
              <a:lumOff val="40000"/>
            </a:schemeClr>
          </a:solidFill>
          <a:ln w="9525">
            <a:noFill/>
            <a:miter lim="800000"/>
            <a:headEnd/>
            <a:tailEnd/>
          </a:ln>
          <a:effectLst/>
        </p:spPr>
        <p:txBody>
          <a:bodyPr wrap="none" anchor="ctr">
            <a:spAutoFit/>
          </a:bodyPr>
          <a:lstStyle/>
          <a:p>
            <a:pPr indent="457200" eaLnBrk="0" hangingPunct="0">
              <a:defRPr/>
            </a:pPr>
            <a:r>
              <a:rPr lang="en-US" sz="1100" dirty="0">
                <a:cs typeface="+mn-cs"/>
              </a:rPr>
              <a:t/>
            </a:r>
            <a:br>
              <a:rPr lang="en-US" sz="1100" dirty="0">
                <a:cs typeface="+mn-cs"/>
              </a:rPr>
            </a:br>
            <a:r>
              <a:rPr lang="sr-Cyrl-RS" sz="2400" b="1" dirty="0" smtClean="0">
                <a:effectLst>
                  <a:outerShdw blurRad="38100" dist="38100" dir="2700000" algn="tl">
                    <a:srgbClr val="C0C0C0"/>
                  </a:outerShdw>
                </a:effectLst>
                <a:latin typeface="Tahoma" pitchFamily="34" charset="0"/>
                <a:ea typeface="Times New Roman" pitchFamily="18" charset="0"/>
                <a:cs typeface="Tahoma" pitchFamily="34" charset="0"/>
              </a:rPr>
              <a:t>Употреба </a:t>
            </a:r>
            <a:r>
              <a:rPr lang="sr-Cyrl-RS" sz="2400" b="1" dirty="0">
                <a:effectLst>
                  <a:outerShdw blurRad="38100" dist="38100" dir="2700000" algn="tl">
                    <a:srgbClr val="C0C0C0"/>
                  </a:outerShdw>
                </a:effectLst>
                <a:latin typeface="Tahoma" pitchFamily="34" charset="0"/>
                <a:ea typeface="Times New Roman" pitchFamily="18" charset="0"/>
                <a:cs typeface="Tahoma" pitchFamily="34" charset="0"/>
              </a:rPr>
              <a:t>у НМ: као монитори зрачења</a:t>
            </a:r>
            <a:endParaRPr lang="en-US" sz="2400" dirty="0">
              <a:effectLst>
                <a:outerShdw blurRad="38100" dist="38100" dir="2700000" algn="tl">
                  <a:srgbClr val="C0C0C0"/>
                </a:outerShdw>
              </a:effectLst>
              <a:latin typeface="Tahoma" pitchFamily="34" charset="0"/>
              <a:cs typeface="+mn-cs"/>
            </a:endParaRPr>
          </a:p>
          <a:p>
            <a:pPr indent="457200" eaLnBrk="0" hangingPunct="0">
              <a:defRPr/>
            </a:pPr>
            <a:endParaRPr lang="en-US" dirty="0">
              <a:solidFill>
                <a:srgbClr val="0000FF"/>
              </a:solidFill>
              <a:effectLst>
                <a:outerShdw blurRad="38100" dist="38100" dir="2700000" algn="tl">
                  <a:srgbClr val="C0C0C0"/>
                </a:outerShdw>
              </a:effectLst>
              <a:latin typeface="Tahoma" pitchFamily="34" charset="0"/>
              <a:cs typeface="+mn-cs"/>
            </a:endParaRPr>
          </a:p>
        </p:txBody>
      </p:sp>
      <p:pic>
        <p:nvPicPr>
          <p:cNvPr id="24581" name="Picture 2" descr="http://glencoe.mcgraw-hill.com/sites/dl/free/007874637x/514836/fig24_24.jpg"/>
          <p:cNvPicPr>
            <a:picLocks noChangeAspect="1" noChangeArrowheads="1"/>
          </p:cNvPicPr>
          <p:nvPr/>
        </p:nvPicPr>
        <p:blipFill>
          <a:blip r:embed="rId2" cstate="print"/>
          <a:srcRect/>
          <a:stretch>
            <a:fillRect/>
          </a:stretch>
        </p:blipFill>
        <p:spPr bwMode="auto">
          <a:xfrm>
            <a:off x="1994604" y="1510786"/>
            <a:ext cx="7981558" cy="3871911"/>
          </a:xfrm>
          <a:prstGeom prst="rect">
            <a:avLst/>
          </a:prstGeom>
          <a:noFill/>
          <a:ln w="9525">
            <a:noFill/>
            <a:miter lim="800000"/>
            <a:headEnd/>
            <a:tailEnd/>
          </a:ln>
        </p:spPr>
      </p:pic>
    </p:spTree>
    <p:extLst>
      <p:ext uri="{BB962C8B-B14F-4D97-AF65-F5344CB8AC3E}">
        <p14:creationId xmlns:p14="http://schemas.microsoft.com/office/powerpoint/2010/main" xmlns="" val="8437321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body" idx="1"/>
          </p:nvPr>
        </p:nvSpPr>
        <p:spPr>
          <a:xfrm>
            <a:off x="405244" y="1226127"/>
            <a:ext cx="11232573" cy="5045364"/>
          </a:xfrm>
        </p:spPr>
        <p:txBody>
          <a:bodyPr>
            <a:normAutofit/>
          </a:bodyPr>
          <a:lstStyle/>
          <a:p>
            <a:pPr>
              <a:defRPr/>
            </a:pPr>
            <a:r>
              <a:rPr lang="sr-Cyrl-RS" sz="2800" dirty="0">
                <a:latin typeface="Arial" pitchFamily="34" charset="0"/>
                <a:cs typeface="Arial" pitchFamily="34" charset="0"/>
              </a:rPr>
              <a:t>То су</a:t>
            </a:r>
            <a:r>
              <a:rPr lang="sr-Latn-CS" sz="2800" dirty="0">
                <a:latin typeface="Arial" pitchFamily="34" charset="0"/>
                <a:cs typeface="Arial" pitchFamily="34" charset="0"/>
              </a:rPr>
              <a:t> </a:t>
            </a:r>
            <a:r>
              <a:rPr lang="sr-Cyrl-RS" sz="2800" dirty="0">
                <a:latin typeface="Arial" pitchFamily="34" charset="0"/>
                <a:cs typeface="Arial" pitchFamily="34" charset="0"/>
              </a:rPr>
              <a:t>најчешће</a:t>
            </a:r>
            <a:r>
              <a:rPr lang="sr-Latn-CS" sz="2800" dirty="0">
                <a:latin typeface="Arial" pitchFamily="34" charset="0"/>
                <a:cs typeface="Arial" pitchFamily="34" charset="0"/>
              </a:rPr>
              <a:t> </a:t>
            </a:r>
            <a:r>
              <a:rPr lang="sr-Cyrl-RS" sz="2800" dirty="0">
                <a:latin typeface="Arial" pitchFamily="34" charset="0"/>
                <a:cs typeface="Arial" pitchFamily="34" charset="0"/>
              </a:rPr>
              <a:t>коришћени</a:t>
            </a:r>
            <a:r>
              <a:rPr lang="sr-Latn-CS" sz="2800" dirty="0">
                <a:latin typeface="Arial" pitchFamily="34" charset="0"/>
                <a:cs typeface="Arial" pitchFamily="34" charset="0"/>
              </a:rPr>
              <a:t> </a:t>
            </a:r>
            <a:r>
              <a:rPr lang="sr-Cyrl-RS" sz="2800" dirty="0">
                <a:latin typeface="Arial" pitchFamily="34" charset="0"/>
                <a:cs typeface="Arial" pitchFamily="34" charset="0"/>
              </a:rPr>
              <a:t>детектори</a:t>
            </a:r>
            <a:r>
              <a:rPr lang="sr-Latn-CS" sz="2800" dirty="0">
                <a:latin typeface="Arial" pitchFamily="34" charset="0"/>
                <a:cs typeface="Arial" pitchFamily="34" charset="0"/>
              </a:rPr>
              <a:t> </a:t>
            </a:r>
            <a:r>
              <a:rPr lang="sr-Cyrl-RS" sz="2800" dirty="0">
                <a:latin typeface="Arial" pitchFamily="34" charset="0"/>
                <a:cs typeface="Arial" pitchFamily="34" charset="0"/>
              </a:rPr>
              <a:t>у</a:t>
            </a:r>
            <a:r>
              <a:rPr lang="sr-Latn-CS" sz="2800" dirty="0">
                <a:latin typeface="Arial" pitchFamily="34" charset="0"/>
                <a:cs typeface="Arial" pitchFamily="34" charset="0"/>
              </a:rPr>
              <a:t> </a:t>
            </a:r>
            <a:r>
              <a:rPr lang="sr-Cyrl-RS" sz="2800" dirty="0">
                <a:latin typeface="Arial" pitchFamily="34" charset="0"/>
                <a:cs typeface="Arial" pitchFamily="34" charset="0"/>
              </a:rPr>
              <a:t>нуклеарној</a:t>
            </a:r>
            <a:r>
              <a:rPr lang="sr-Latn-CS" sz="2800" dirty="0">
                <a:latin typeface="Arial" pitchFamily="34" charset="0"/>
                <a:cs typeface="Arial" pitchFamily="34" charset="0"/>
              </a:rPr>
              <a:t> </a:t>
            </a:r>
            <a:r>
              <a:rPr lang="sr-Cyrl-RS" sz="2800" dirty="0">
                <a:latin typeface="Arial" pitchFamily="34" charset="0"/>
                <a:cs typeface="Arial" pitchFamily="34" charset="0"/>
              </a:rPr>
              <a:t>медицини</a:t>
            </a:r>
            <a:r>
              <a:rPr lang="sr-Latn-CS" sz="2800" dirty="0">
                <a:latin typeface="Arial" pitchFamily="34" charset="0"/>
                <a:cs typeface="Arial" pitchFamily="34" charset="0"/>
              </a:rPr>
              <a:t> </a:t>
            </a:r>
            <a:r>
              <a:rPr lang="sr-Cyrl-RS" sz="2800" dirty="0">
                <a:latin typeface="Arial" pitchFamily="34" charset="0"/>
                <a:cs typeface="Arial" pitchFamily="34" charset="0"/>
              </a:rPr>
              <a:t>за</a:t>
            </a:r>
            <a:r>
              <a:rPr lang="sr-Latn-CS" sz="2800" dirty="0">
                <a:latin typeface="Arial" pitchFamily="34" charset="0"/>
                <a:cs typeface="Arial" pitchFamily="34" charset="0"/>
              </a:rPr>
              <a:t> </a:t>
            </a:r>
            <a:r>
              <a:rPr lang="sr-Cyrl-RS" sz="2800" dirty="0" err="1">
                <a:latin typeface="Arial" pitchFamily="34" charset="0"/>
                <a:cs typeface="Arial" pitchFamily="34" charset="0"/>
              </a:rPr>
              <a:t>визуализационе</a:t>
            </a:r>
            <a:r>
              <a:rPr lang="sr-Latn-CS" sz="2800" dirty="0">
                <a:latin typeface="Arial" pitchFamily="34" charset="0"/>
                <a:cs typeface="Arial" pitchFamily="34" charset="0"/>
              </a:rPr>
              <a:t> </a:t>
            </a:r>
            <a:r>
              <a:rPr lang="sr-Cyrl-RS" sz="2800" dirty="0">
                <a:latin typeface="Arial" pitchFamily="34" charset="0"/>
                <a:cs typeface="Arial" pitchFamily="34" charset="0"/>
              </a:rPr>
              <a:t>системе</a:t>
            </a:r>
          </a:p>
          <a:p>
            <a:pPr>
              <a:spcBef>
                <a:spcPts val="0"/>
              </a:spcBef>
            </a:pPr>
            <a:r>
              <a:rPr lang="x-none" sz="2800" dirty="0">
                <a:latin typeface="Arial" pitchFamily="34" charset="0"/>
                <a:cs typeface="Arial" pitchFamily="34" charset="0"/>
              </a:rPr>
              <a:t>Сцинтилациони материјали имају особину да када су ексцитирани упадним зрачењем, као што је </a:t>
            </a:r>
            <a:r>
              <a:rPr lang="el-GR" sz="2800" dirty="0">
                <a:latin typeface="Arial" pitchFamily="34" charset="0"/>
                <a:cs typeface="Arial" pitchFamily="34" charset="0"/>
              </a:rPr>
              <a:t>γ</a:t>
            </a:r>
            <a:r>
              <a:rPr lang="x-none" sz="2800" dirty="0">
                <a:latin typeface="Arial" pitchFamily="34" charset="0"/>
                <a:cs typeface="Arial" pitchFamily="34" charset="0"/>
              </a:rPr>
              <a:t> фотон, реемитују апсорбовану енергију у виду фотона видљиве светлости. </a:t>
            </a:r>
            <a:r>
              <a:rPr lang="en-US" sz="2800" dirty="0" smtClean="0">
                <a:latin typeface="Arial" pitchFamily="34" charset="0"/>
                <a:cs typeface="Arial" pitchFamily="34" charset="0"/>
              </a:rPr>
              <a:t>(</a:t>
            </a:r>
            <a:r>
              <a:rPr lang="en-US" sz="2800" dirty="0">
                <a:latin typeface="Arial" pitchFamily="34" charset="0"/>
                <a:cs typeface="Arial" pitchFamily="34" charset="0"/>
              </a:rPr>
              <a:t>lat. scintilla </a:t>
            </a:r>
            <a:r>
              <a:rPr lang="x-none" sz="2800" dirty="0">
                <a:latin typeface="Arial" pitchFamily="34" charset="0"/>
                <a:cs typeface="Arial" pitchFamily="34" charset="0"/>
              </a:rPr>
              <a:t>значи искра</a:t>
            </a:r>
            <a:r>
              <a:rPr lang="en-US" sz="2800" dirty="0">
                <a:latin typeface="Arial" pitchFamily="34" charset="0"/>
                <a:cs typeface="Arial" pitchFamily="34" charset="0"/>
              </a:rPr>
              <a:t>)</a:t>
            </a:r>
            <a:r>
              <a:rPr lang="sr-Cyrl-RS" sz="2800" dirty="0" smtClean="0">
                <a:latin typeface="Arial" pitchFamily="34" charset="0"/>
                <a:cs typeface="Arial" pitchFamily="34" charset="0"/>
              </a:rPr>
              <a:t>.</a:t>
            </a:r>
            <a:endParaRPr lang="en-US" sz="2800" dirty="0">
              <a:latin typeface="Arial" pitchFamily="34" charset="0"/>
              <a:cs typeface="Arial" pitchFamily="34" charset="0"/>
            </a:endParaRPr>
          </a:p>
          <a:p>
            <a:pPr lvl="1">
              <a:buFont typeface="Wingdings" panose="05000000000000000000" pitchFamily="2" charset="2"/>
              <a:buChar char="v"/>
              <a:defRPr/>
            </a:pPr>
            <a:r>
              <a:rPr lang="sr-Cyrl-RS" sz="2400" dirty="0">
                <a:solidFill>
                  <a:schemeClr val="tx1"/>
                </a:solidFill>
                <a:latin typeface="Arial" pitchFamily="34" charset="0"/>
                <a:cs typeface="Arial" pitchFamily="34" charset="0"/>
              </a:rPr>
              <a:t>Кристали</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алкалних</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халида</a:t>
            </a:r>
            <a:r>
              <a:rPr lang="sr-Latn-CS" sz="2400" dirty="0">
                <a:solidFill>
                  <a:schemeClr val="tx1"/>
                </a:solidFill>
                <a:latin typeface="Arial" pitchFamily="34" charset="0"/>
                <a:cs typeface="Arial" pitchFamily="34" charset="0"/>
              </a:rPr>
              <a:t> </a:t>
            </a:r>
            <a:r>
              <a:rPr lang="en-US" sz="2400" dirty="0">
                <a:solidFill>
                  <a:schemeClr val="tx1"/>
                </a:solidFill>
                <a:latin typeface="Arial" pitchFamily="34" charset="0"/>
                <a:cs typeface="Arial" pitchFamily="34" charset="0"/>
              </a:rPr>
              <a:t>(</a:t>
            </a:r>
            <a:r>
              <a:rPr lang="en-US" sz="2400" dirty="0" err="1">
                <a:solidFill>
                  <a:schemeClr val="tx1"/>
                </a:solidFill>
                <a:latin typeface="Arial" pitchFamily="34" charset="0"/>
                <a:cs typeface="Arial" pitchFamily="34" charset="0"/>
              </a:rPr>
              <a:t>NaI</a:t>
            </a:r>
            <a:r>
              <a:rPr lang="en-US" sz="2400" dirty="0">
                <a:solidFill>
                  <a:schemeClr val="tx1"/>
                </a:solidFill>
                <a:latin typeface="Arial" pitchFamily="34" charset="0"/>
                <a:cs typeface="Arial" pitchFamily="34" charset="0"/>
              </a:rPr>
              <a:t>(T</a:t>
            </a:r>
            <a:r>
              <a:rPr lang="tr-TR" sz="2400" dirty="0">
                <a:solidFill>
                  <a:schemeClr val="tx1"/>
                </a:solidFill>
                <a:latin typeface="Arial" pitchFamily="34" charset="0"/>
                <a:cs typeface="Arial" pitchFamily="34" charset="0"/>
              </a:rPr>
              <a:t>l</a:t>
            </a:r>
            <a:r>
              <a:rPr lang="en-US" sz="2400" dirty="0">
                <a:solidFill>
                  <a:schemeClr val="tx1"/>
                </a:solidFill>
                <a:latin typeface="Arial" pitchFamily="34" charset="0"/>
                <a:cs typeface="Arial" pitchFamily="34" charset="0"/>
              </a:rPr>
              <a:t>), Cs(Na)...)</a:t>
            </a:r>
            <a:r>
              <a:rPr lang="tr-TR"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комплексних</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оксида</a:t>
            </a:r>
            <a:r>
              <a:rPr lang="sr-Latn-CS" sz="2400" dirty="0">
                <a:solidFill>
                  <a:schemeClr val="tx1"/>
                </a:solidFill>
                <a:latin typeface="Arial" pitchFamily="34" charset="0"/>
                <a:cs typeface="Arial" pitchFamily="34" charset="0"/>
              </a:rPr>
              <a:t> </a:t>
            </a:r>
            <a:r>
              <a:rPr lang="en-US" sz="2400" dirty="0">
                <a:solidFill>
                  <a:schemeClr val="tx1"/>
                </a:solidFill>
                <a:latin typeface="Arial" pitchFamily="34" charset="0"/>
                <a:cs typeface="Arial" pitchFamily="34" charset="0"/>
              </a:rPr>
              <a:t> (</a:t>
            </a:r>
            <a:r>
              <a:rPr lang="en-US" sz="2400" dirty="0" err="1">
                <a:solidFill>
                  <a:schemeClr val="tx1"/>
                </a:solidFill>
                <a:latin typeface="Arial" pitchFamily="34" charset="0"/>
                <a:cs typeface="Arial" pitchFamily="34" charset="0"/>
              </a:rPr>
              <a:t>BGO</a:t>
            </a:r>
            <a:r>
              <a:rPr lang="en-US" sz="2400" dirty="0">
                <a:solidFill>
                  <a:schemeClr val="tx1"/>
                </a:solidFill>
                <a:latin typeface="Arial" pitchFamily="34" charset="0"/>
                <a:cs typeface="Arial" pitchFamily="34" charset="0"/>
              </a:rPr>
              <a:t>, </a:t>
            </a:r>
            <a:r>
              <a:rPr lang="en-US" sz="2400" dirty="0" err="1">
                <a:solidFill>
                  <a:schemeClr val="tx1"/>
                </a:solidFill>
                <a:latin typeface="Arial" pitchFamily="34" charset="0"/>
                <a:cs typeface="Arial" pitchFamily="34" charset="0"/>
              </a:rPr>
              <a:t>GSO</a:t>
            </a:r>
            <a:r>
              <a:rPr lang="en-U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се</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најчешће</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користе</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у</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сцинтилационим</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детекторима</a:t>
            </a:r>
            <a:endParaRPr lang="en-US" sz="2400" dirty="0">
              <a:solidFill>
                <a:schemeClr val="tx1"/>
              </a:solidFill>
              <a:latin typeface="Arial" pitchFamily="34" charset="0"/>
              <a:cs typeface="Arial" pitchFamily="34" charset="0"/>
            </a:endParaRPr>
          </a:p>
          <a:p>
            <a:pPr lvl="1">
              <a:buFont typeface="Wingdings" panose="05000000000000000000" pitchFamily="2" charset="2"/>
              <a:buChar char="v"/>
              <a:defRPr/>
            </a:pPr>
            <a:r>
              <a:rPr lang="sr-Cyrl-RS" sz="2400" dirty="0">
                <a:solidFill>
                  <a:schemeClr val="tx1"/>
                </a:solidFill>
                <a:latin typeface="Arial" pitchFamily="34" charset="0"/>
                <a:cs typeface="Arial" pitchFamily="34" charset="0"/>
              </a:rPr>
              <a:t>Њихове</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кључне</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особине</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су</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висока</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зауставна</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моћ</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добро</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време</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одговора</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висока</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ефикасност</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добра</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енергетска</a:t>
            </a:r>
            <a:r>
              <a:rPr lang="sr-Latn-CS" sz="2400" dirty="0">
                <a:solidFill>
                  <a:schemeClr val="tx1"/>
                </a:solidFill>
                <a:latin typeface="Arial" pitchFamily="34" charset="0"/>
                <a:cs typeface="Arial" pitchFamily="34" charset="0"/>
              </a:rPr>
              <a:t> </a:t>
            </a:r>
            <a:r>
              <a:rPr lang="sr-Cyrl-RS" sz="2400" dirty="0">
                <a:solidFill>
                  <a:schemeClr val="tx1"/>
                </a:solidFill>
                <a:latin typeface="Arial" pitchFamily="34" charset="0"/>
                <a:cs typeface="Arial" pitchFamily="34" charset="0"/>
              </a:rPr>
              <a:t>резолуција, </a:t>
            </a:r>
            <a:r>
              <a:rPr lang="ru-RU" sz="2400" dirty="0">
                <a:solidFill>
                  <a:schemeClr val="tx1"/>
                </a:solidFill>
                <a:latin typeface="Arial" pitchFamily="34" charset="0"/>
                <a:cs typeface="Arial" pitchFamily="34" charset="0"/>
              </a:rPr>
              <a:t>материјал сцинтилатора треба да је провидан...</a:t>
            </a:r>
            <a:endParaRPr lang="sr-Latn-CS" sz="2400" dirty="0">
              <a:solidFill>
                <a:schemeClr val="tx1"/>
              </a:solidFill>
              <a:latin typeface="Arial" pitchFamily="34" charset="0"/>
              <a:cs typeface="Arial" pitchFamily="34" charset="0"/>
            </a:endParaRPr>
          </a:p>
        </p:txBody>
      </p:sp>
      <p:sp>
        <p:nvSpPr>
          <p:cNvPr id="5" name="Text Box 115"/>
          <p:cNvSpPr txBox="1">
            <a:spLocks noChangeArrowheads="1"/>
          </p:cNvSpPr>
          <p:nvPr/>
        </p:nvSpPr>
        <p:spPr bwMode="auto">
          <a:xfrm>
            <a:off x="1954718" y="346941"/>
            <a:ext cx="8351838"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ru-RU" altLang="en-US" sz="3600" b="1" dirty="0">
                <a:latin typeface="Tahoma" panose="020B0604030504040204" pitchFamily="34" charset="0"/>
              </a:rPr>
              <a:t>С</a:t>
            </a:r>
            <a:r>
              <a:rPr lang="en-US" altLang="en-US" sz="3600" b="1" dirty="0" err="1">
                <a:latin typeface="Tahoma" panose="020B0604030504040204" pitchFamily="34" charset="0"/>
              </a:rPr>
              <a:t>цинтила</a:t>
            </a:r>
            <a:r>
              <a:rPr lang="sr-Cyrl-RS" altLang="en-US" sz="3600" b="1" dirty="0">
                <a:latin typeface="Tahoma" panose="020B0604030504040204" pitchFamily="34" charset="0"/>
              </a:rPr>
              <a:t>циони детектор</a:t>
            </a:r>
            <a:endParaRPr lang="en-US" altLang="en-US" sz="3600" b="1" dirty="0">
              <a:latin typeface="Tahoma" panose="020B0604030504040204" pitchFamily="34" charset="0"/>
            </a:endParaRPr>
          </a:p>
        </p:txBody>
      </p:sp>
    </p:spTree>
    <p:extLst>
      <p:ext uri="{BB962C8B-B14F-4D97-AF65-F5344CB8AC3E}">
        <p14:creationId xmlns:p14="http://schemas.microsoft.com/office/powerpoint/2010/main" xmlns="" val="2179501518"/>
      </p:ext>
    </p:extLst>
  </p:cSld>
  <p:clrMapOvr>
    <a:masterClrMapping/>
  </p:clrMapOvr>
  <mc:AlternateContent xmlns:mc="http://schemas.openxmlformats.org/markup-compatibility/2006">
    <mc:Choice xmlns:p14="http://schemas.microsoft.com/office/powerpoint/2010/main" xmlns="" Requires="p14">
      <p:transition spd="slow" p14:dur="2000" advTm="53791"/>
    </mc:Choice>
    <mc:Fallback>
      <p:transition spd="slow" advTm="53791"/>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519545" y="968375"/>
            <a:ext cx="10148455" cy="3786188"/>
          </a:xfrm>
          <a:prstGeom prst="rect">
            <a:avLst/>
          </a:prstGeom>
          <a:noFill/>
          <a:ln w="9525">
            <a:noFill/>
            <a:miter lim="800000"/>
            <a:headEnd/>
            <a:tailEnd/>
          </a:ln>
        </p:spPr>
        <p:txBody>
          <a:bodyPr wrap="square">
            <a:spAutoFit/>
          </a:bodyPr>
          <a:lstStyle/>
          <a:p>
            <a:pPr>
              <a:buFontTx/>
              <a:buChar char="-"/>
              <a:defRPr/>
            </a:pPr>
            <a:r>
              <a:rPr lang="en-US" sz="2000" b="1" dirty="0" err="1">
                <a:latin typeface="Tahoma" pitchFamily="34" charset="0"/>
                <a:cs typeface="+mn-cs"/>
              </a:rPr>
              <a:t>Активирани</a:t>
            </a:r>
            <a:r>
              <a:rPr lang="sr-Latn-CS" sz="2000" b="1" dirty="0">
                <a:latin typeface="Tahoma" pitchFamily="34" charset="0"/>
                <a:cs typeface="+mn-cs"/>
              </a:rPr>
              <a:t> "</a:t>
            </a:r>
            <a:r>
              <a:rPr lang="en-US" sz="2000" b="1" dirty="0" err="1">
                <a:latin typeface="Tahoma" pitchFamily="34" charset="0"/>
                <a:cs typeface="+mn-cs"/>
              </a:rPr>
              <a:t>нечистоћама</a:t>
            </a:r>
            <a:r>
              <a:rPr lang="sr-Latn-CS" sz="2000" b="1" dirty="0">
                <a:latin typeface="Tahoma" pitchFamily="34" charset="0"/>
                <a:cs typeface="+mn-cs"/>
              </a:rPr>
              <a:t>"</a:t>
            </a:r>
            <a:r>
              <a:rPr lang="en-US" sz="2000" dirty="0">
                <a:latin typeface="Tahoma" pitchFamily="34" charset="0"/>
                <a:cs typeface="+mn-cs"/>
              </a:rPr>
              <a:t> - </a:t>
            </a:r>
            <a:r>
              <a:rPr lang="en-US" sz="2000" dirty="0" err="1">
                <a:latin typeface="Tahoma" pitchFamily="34" charset="0"/>
                <a:cs typeface="+mn-cs"/>
              </a:rPr>
              <a:t>додатак</a:t>
            </a:r>
            <a:r>
              <a:rPr lang="sr-Latn-CS" sz="2000" dirty="0">
                <a:latin typeface="Tahoma" pitchFamily="34" charset="0"/>
                <a:cs typeface="+mn-cs"/>
              </a:rPr>
              <a:t> "</a:t>
            </a:r>
            <a:r>
              <a:rPr lang="en-US" sz="2000" dirty="0" err="1">
                <a:latin typeface="Tahoma" pitchFamily="34" charset="0"/>
                <a:cs typeface="+mn-cs"/>
              </a:rPr>
              <a:t>нечистоћа</a:t>
            </a:r>
            <a:r>
              <a:rPr lang="sr-Latn-CS" sz="2000" dirty="0">
                <a:latin typeface="Tahoma" pitchFamily="34" charset="0"/>
                <a:cs typeface="+mn-cs"/>
              </a:rPr>
              <a:t>" </a:t>
            </a:r>
            <a:r>
              <a:rPr lang="en-US" sz="2000" dirty="0" err="1">
                <a:latin typeface="Tahoma" pitchFamily="34" charset="0"/>
                <a:cs typeface="+mn-cs"/>
              </a:rPr>
              <a:t>кристалу</a:t>
            </a:r>
            <a:endParaRPr lang="sr-Cyrl-RS" sz="2000" dirty="0">
              <a:latin typeface="Tahoma" pitchFamily="34" charset="0"/>
              <a:cs typeface="+mn-cs"/>
            </a:endParaRPr>
          </a:p>
          <a:p>
            <a:pPr>
              <a:buFontTx/>
              <a:buChar char="-"/>
              <a:defRPr/>
            </a:pPr>
            <a:endParaRPr lang="en-US" sz="2000" dirty="0">
              <a:latin typeface="Tahoma" pitchFamily="34" charset="0"/>
              <a:cs typeface="+mn-cs"/>
            </a:endParaRPr>
          </a:p>
          <a:p>
            <a:pPr>
              <a:defRPr/>
            </a:pPr>
            <a:r>
              <a:rPr lang="en-US" sz="2000" dirty="0">
                <a:latin typeface="Tahoma" pitchFamily="34" charset="0"/>
                <a:cs typeface="+mn-cs"/>
              </a:rPr>
              <a:t>		</a:t>
            </a:r>
            <a:endParaRPr lang="en-US" sz="2800" b="1" dirty="0">
              <a:latin typeface="Tahoma" pitchFamily="34" charset="0"/>
              <a:cs typeface="+mn-cs"/>
            </a:endParaRPr>
          </a:p>
          <a:p>
            <a:pPr>
              <a:defRPr/>
            </a:pPr>
            <a:r>
              <a:rPr lang="en-US" sz="2000" dirty="0">
                <a:latin typeface="Tahoma" pitchFamily="34" charset="0"/>
                <a:cs typeface="+mn-cs"/>
              </a:rPr>
              <a:t>		</a:t>
            </a:r>
            <a:r>
              <a:rPr lang="en-US" sz="2000" b="1" dirty="0" err="1">
                <a:latin typeface="Tahoma" pitchFamily="34" charset="0"/>
                <a:cs typeface="+mn-cs"/>
              </a:rPr>
              <a:t>CsI</a:t>
            </a:r>
            <a:r>
              <a:rPr lang="en-US" sz="2000" b="1" dirty="0">
                <a:latin typeface="Tahoma" pitchFamily="34" charset="0"/>
                <a:cs typeface="+mn-cs"/>
              </a:rPr>
              <a:t>(</a:t>
            </a:r>
            <a:r>
              <a:rPr lang="en-US" sz="2000" b="1" dirty="0" err="1">
                <a:latin typeface="Tahoma" pitchFamily="34" charset="0"/>
                <a:cs typeface="+mn-cs"/>
              </a:rPr>
              <a:t>Tl</a:t>
            </a:r>
            <a:r>
              <a:rPr lang="en-US" sz="2000" b="1" dirty="0">
                <a:latin typeface="Tahoma" pitchFamily="34" charset="0"/>
                <a:cs typeface="+mn-cs"/>
              </a:rPr>
              <a:t>)</a:t>
            </a:r>
            <a:endParaRPr lang="en-US" sz="2000" dirty="0">
              <a:latin typeface="Tahoma" pitchFamily="34" charset="0"/>
              <a:cs typeface="+mn-cs"/>
            </a:endParaRPr>
          </a:p>
          <a:p>
            <a:pPr>
              <a:defRPr/>
            </a:pPr>
            <a:r>
              <a:rPr lang="en-US" sz="2000" dirty="0">
                <a:latin typeface="Tahoma" pitchFamily="34" charset="0"/>
                <a:cs typeface="+mn-cs"/>
              </a:rPr>
              <a:t>		</a:t>
            </a:r>
            <a:r>
              <a:rPr lang="en-US" sz="2000" b="1" dirty="0">
                <a:latin typeface="Tahoma" pitchFamily="34" charset="0"/>
                <a:cs typeface="+mn-cs"/>
              </a:rPr>
              <a:t>Gd</a:t>
            </a:r>
            <a:r>
              <a:rPr lang="en-US" sz="2000" b="1" baseline="-25000" dirty="0">
                <a:latin typeface="Tahoma" pitchFamily="34" charset="0"/>
                <a:cs typeface="+mn-cs"/>
              </a:rPr>
              <a:t>2</a:t>
            </a:r>
            <a:r>
              <a:rPr lang="en-US" sz="2000" b="1" dirty="0">
                <a:latin typeface="Tahoma" pitchFamily="34" charset="0"/>
                <a:cs typeface="+mn-cs"/>
              </a:rPr>
              <a:t>SiO</a:t>
            </a:r>
            <a:r>
              <a:rPr lang="en-US" sz="2000" b="1" baseline="-25000" dirty="0">
                <a:latin typeface="Tahoma" pitchFamily="34" charset="0"/>
                <a:cs typeface="+mn-cs"/>
              </a:rPr>
              <a:t>5</a:t>
            </a:r>
            <a:r>
              <a:rPr lang="en-US" sz="2000" b="1" dirty="0">
                <a:latin typeface="Tahoma" pitchFamily="34" charset="0"/>
                <a:cs typeface="+mn-cs"/>
              </a:rPr>
              <a:t>(</a:t>
            </a:r>
            <a:r>
              <a:rPr lang="en-US" sz="2000" b="1" dirty="0" err="1">
                <a:latin typeface="Tahoma" pitchFamily="34" charset="0"/>
                <a:cs typeface="+mn-cs"/>
              </a:rPr>
              <a:t>Ce</a:t>
            </a:r>
            <a:r>
              <a:rPr lang="en-US" sz="2000" b="1" dirty="0">
                <a:latin typeface="Tahoma" pitchFamily="34" charset="0"/>
                <a:cs typeface="+mn-cs"/>
              </a:rPr>
              <a:t>)</a:t>
            </a:r>
            <a:endParaRPr lang="sr-Latn-CS" sz="2000" b="1" dirty="0">
              <a:latin typeface="Tahoma" pitchFamily="34" charset="0"/>
              <a:cs typeface="+mn-cs"/>
            </a:endParaRPr>
          </a:p>
          <a:p>
            <a:pPr>
              <a:defRPr/>
            </a:pPr>
            <a:endParaRPr lang="en-US" sz="2000" dirty="0">
              <a:latin typeface="Tahoma" pitchFamily="34" charset="0"/>
              <a:cs typeface="+mn-cs"/>
            </a:endParaRPr>
          </a:p>
          <a:p>
            <a:pPr>
              <a:defRPr/>
            </a:pPr>
            <a:r>
              <a:rPr lang="en-US" sz="2000" dirty="0">
                <a:latin typeface="Tahoma" pitchFamily="34" charset="0"/>
                <a:cs typeface="+mn-cs"/>
              </a:rPr>
              <a:t>- </a:t>
            </a:r>
            <a:r>
              <a:rPr lang="en-US" sz="2000" b="1" dirty="0" err="1">
                <a:latin typeface="Tahoma" pitchFamily="34" charset="0"/>
                <a:cs typeface="+mn-cs"/>
              </a:rPr>
              <a:t>Самоактивишући</a:t>
            </a:r>
            <a:r>
              <a:rPr lang="en-US" sz="2000" dirty="0">
                <a:latin typeface="Tahoma" pitchFamily="34" charset="0"/>
                <a:cs typeface="+mn-cs"/>
              </a:rPr>
              <a:t> - </a:t>
            </a:r>
            <a:r>
              <a:rPr lang="en-US" sz="2000" dirty="0" err="1">
                <a:latin typeface="Tahoma" pitchFamily="34" charset="0"/>
                <a:cs typeface="+mn-cs"/>
              </a:rPr>
              <a:t>стeхиометријски</a:t>
            </a:r>
            <a:r>
              <a:rPr lang="sr-Latn-CS" sz="2000" dirty="0">
                <a:latin typeface="Tahoma" pitchFamily="34" charset="0"/>
                <a:cs typeface="+mn-cs"/>
              </a:rPr>
              <a:t> </a:t>
            </a:r>
            <a:r>
              <a:rPr lang="en-US" sz="2000" dirty="0" err="1">
                <a:latin typeface="Tahoma" pitchFamily="34" charset="0"/>
                <a:cs typeface="+mn-cs"/>
              </a:rPr>
              <a:t>сувишак</a:t>
            </a:r>
            <a:r>
              <a:rPr lang="en-US" sz="2000" dirty="0">
                <a:latin typeface="Tahoma" pitchFamily="34" charset="0"/>
                <a:cs typeface="+mn-cs"/>
              </a:rPr>
              <a:t> </a:t>
            </a:r>
            <a:r>
              <a:rPr lang="en-US" sz="2000" dirty="0" err="1">
                <a:latin typeface="Tahoma" pitchFamily="34" charset="0"/>
                <a:cs typeface="+mn-cs"/>
              </a:rPr>
              <a:t>једног</a:t>
            </a:r>
            <a:r>
              <a:rPr lang="sr-Latn-CS" sz="2000" dirty="0">
                <a:latin typeface="Tahoma" pitchFamily="34" charset="0"/>
                <a:cs typeface="+mn-cs"/>
              </a:rPr>
              <a:t> </a:t>
            </a:r>
            <a:r>
              <a:rPr lang="en-US" sz="2000" dirty="0" err="1">
                <a:latin typeface="Tahoma" pitchFamily="34" charset="0"/>
                <a:cs typeface="+mn-cs"/>
              </a:rPr>
              <a:t>од</a:t>
            </a:r>
            <a:r>
              <a:rPr lang="sr-Latn-CS" sz="2000" dirty="0">
                <a:latin typeface="Tahoma" pitchFamily="34" charset="0"/>
                <a:cs typeface="+mn-cs"/>
              </a:rPr>
              <a:t> </a:t>
            </a:r>
            <a:r>
              <a:rPr lang="en-US" sz="2000" dirty="0" err="1">
                <a:latin typeface="Tahoma" pitchFamily="34" charset="0"/>
                <a:cs typeface="+mn-cs"/>
              </a:rPr>
              <a:t>конституената</a:t>
            </a:r>
            <a:endParaRPr lang="en-US" sz="2000" dirty="0">
              <a:latin typeface="Tahoma" pitchFamily="34" charset="0"/>
              <a:cs typeface="+mn-cs"/>
            </a:endParaRPr>
          </a:p>
          <a:p>
            <a:pPr>
              <a:defRPr/>
            </a:pPr>
            <a:r>
              <a:rPr lang="en-US" sz="2000" dirty="0">
                <a:latin typeface="Tahoma" pitchFamily="34" charset="0"/>
                <a:cs typeface="+mn-cs"/>
              </a:rPr>
              <a:t>		</a:t>
            </a:r>
            <a:r>
              <a:rPr lang="en-US" sz="2000" b="1" dirty="0" err="1">
                <a:latin typeface="Tahoma" pitchFamily="34" charset="0"/>
                <a:cs typeface="+mn-cs"/>
              </a:rPr>
              <a:t>CdS</a:t>
            </a:r>
            <a:r>
              <a:rPr lang="en-US" sz="2000" dirty="0">
                <a:latin typeface="Tahoma" pitchFamily="34" charset="0"/>
                <a:cs typeface="+mn-cs"/>
              </a:rPr>
              <a:t> </a:t>
            </a:r>
            <a:r>
              <a:rPr lang="en-US" sz="2000" dirty="0" err="1">
                <a:latin typeface="Tahoma" pitchFamily="34" charset="0"/>
                <a:cs typeface="+mn-cs"/>
              </a:rPr>
              <a:t>Кадмијум</a:t>
            </a:r>
            <a:r>
              <a:rPr lang="en-US" sz="2000" dirty="0">
                <a:latin typeface="Tahoma" pitchFamily="34" charset="0"/>
                <a:cs typeface="+mn-cs"/>
              </a:rPr>
              <a:t> </a:t>
            </a:r>
            <a:r>
              <a:rPr lang="en-US" sz="2000" dirty="0" err="1">
                <a:latin typeface="Tahoma" pitchFamily="34" charset="0"/>
                <a:cs typeface="+mn-cs"/>
              </a:rPr>
              <a:t>сулфид</a:t>
            </a:r>
            <a:r>
              <a:rPr lang="en-US" sz="2000" dirty="0">
                <a:latin typeface="Tahoma" pitchFamily="34" charset="0"/>
                <a:cs typeface="+mn-cs"/>
              </a:rPr>
              <a:t> </a:t>
            </a:r>
            <a:r>
              <a:rPr lang="en-US" sz="2000" dirty="0" err="1">
                <a:latin typeface="Tahoma" pitchFamily="34" charset="0"/>
                <a:cs typeface="+mn-cs"/>
              </a:rPr>
              <a:t>са</a:t>
            </a:r>
            <a:r>
              <a:rPr lang="sr-Latn-CS" sz="2000" dirty="0">
                <a:latin typeface="Tahoma" pitchFamily="34" charset="0"/>
                <a:cs typeface="+mn-cs"/>
              </a:rPr>
              <a:t> </a:t>
            </a:r>
            <a:r>
              <a:rPr lang="en-US" sz="2000" dirty="0" err="1">
                <a:latin typeface="Tahoma" pitchFamily="34" charset="0"/>
                <a:cs typeface="+mn-cs"/>
              </a:rPr>
              <a:t>вишком</a:t>
            </a:r>
            <a:r>
              <a:rPr lang="en-US" sz="2000" dirty="0">
                <a:latin typeface="Tahoma" pitchFamily="34" charset="0"/>
                <a:cs typeface="+mn-cs"/>
              </a:rPr>
              <a:t> </a:t>
            </a:r>
            <a:r>
              <a:rPr lang="en-US" sz="2000" dirty="0" err="1">
                <a:latin typeface="Tahoma" pitchFamily="34" charset="0"/>
                <a:cs typeface="+mn-cs"/>
              </a:rPr>
              <a:t>Cd</a:t>
            </a:r>
            <a:endParaRPr lang="en-US" sz="2000" dirty="0">
              <a:latin typeface="Tahoma" pitchFamily="34" charset="0"/>
              <a:cs typeface="+mn-cs"/>
            </a:endParaRPr>
          </a:p>
          <a:p>
            <a:pPr>
              <a:defRPr/>
            </a:pPr>
            <a:r>
              <a:rPr lang="en-US" sz="2000" dirty="0">
                <a:latin typeface="Tahoma" pitchFamily="34" charset="0"/>
                <a:cs typeface="+mn-cs"/>
              </a:rPr>
              <a:t>		</a:t>
            </a:r>
            <a:r>
              <a:rPr lang="en-US" sz="2000" b="1" dirty="0">
                <a:latin typeface="Tahoma" pitchFamily="34" charset="0"/>
                <a:cs typeface="+mn-cs"/>
              </a:rPr>
              <a:t>BGO</a:t>
            </a:r>
            <a:r>
              <a:rPr lang="en-US" sz="2000" dirty="0">
                <a:latin typeface="Tahoma" pitchFamily="34" charset="0"/>
                <a:cs typeface="+mn-cs"/>
              </a:rPr>
              <a:t> </a:t>
            </a:r>
            <a:r>
              <a:rPr lang="en-US" sz="2000" dirty="0" err="1">
                <a:latin typeface="Tahoma" pitchFamily="34" charset="0"/>
                <a:cs typeface="+mn-cs"/>
              </a:rPr>
              <a:t>Бизмут</a:t>
            </a:r>
            <a:r>
              <a:rPr lang="en-US" sz="2000" dirty="0">
                <a:latin typeface="Tahoma" pitchFamily="34" charset="0"/>
                <a:cs typeface="+mn-cs"/>
              </a:rPr>
              <a:t> </a:t>
            </a:r>
            <a:r>
              <a:rPr lang="en-US" sz="2000" dirty="0" err="1">
                <a:latin typeface="Tahoma" pitchFamily="34" charset="0"/>
                <a:cs typeface="+mn-cs"/>
              </a:rPr>
              <a:t>германат</a:t>
            </a:r>
            <a:endParaRPr lang="en-US" sz="2000" dirty="0">
              <a:latin typeface="Tahoma" pitchFamily="34" charset="0"/>
              <a:cs typeface="+mn-cs"/>
            </a:endParaRPr>
          </a:p>
          <a:p>
            <a:pPr>
              <a:defRPr/>
            </a:pPr>
            <a:endParaRPr lang="en-US" sz="2000" dirty="0">
              <a:latin typeface="Tahoma" pitchFamily="34" charset="0"/>
              <a:cs typeface="+mn-cs"/>
            </a:endParaRPr>
          </a:p>
          <a:p>
            <a:pPr>
              <a:defRPr/>
            </a:pPr>
            <a:r>
              <a:rPr lang="en-US" sz="2000" dirty="0">
                <a:latin typeface="Tahoma" pitchFamily="34" charset="0"/>
                <a:cs typeface="+mn-cs"/>
              </a:rPr>
              <a:t>- </a:t>
            </a:r>
            <a:r>
              <a:rPr lang="en-US" sz="2000" b="1" dirty="0" err="1">
                <a:latin typeface="Tahoma" pitchFamily="34" charset="0"/>
                <a:cs typeface="+mn-cs"/>
              </a:rPr>
              <a:t>Чисти</a:t>
            </a:r>
            <a:r>
              <a:rPr lang="sr-Latn-CS" sz="2000" b="1" dirty="0">
                <a:latin typeface="Tahoma" pitchFamily="34" charset="0"/>
                <a:cs typeface="+mn-cs"/>
              </a:rPr>
              <a:t> </a:t>
            </a:r>
            <a:r>
              <a:rPr lang="en-US" sz="2000" b="1" dirty="0" err="1">
                <a:latin typeface="Tahoma" pitchFamily="34" charset="0"/>
                <a:cs typeface="+mn-cs"/>
              </a:rPr>
              <a:t>кристали</a:t>
            </a:r>
            <a:r>
              <a:rPr lang="en-US" sz="2000" dirty="0">
                <a:latin typeface="Tahoma" pitchFamily="34" charset="0"/>
                <a:cs typeface="+mn-cs"/>
              </a:rPr>
              <a:t> - </a:t>
            </a:r>
            <a:r>
              <a:rPr lang="en-US" sz="2000" dirty="0" err="1">
                <a:latin typeface="Tahoma" pitchFamily="34" charset="0"/>
                <a:cs typeface="+mn-cs"/>
              </a:rPr>
              <a:t>неке</a:t>
            </a:r>
            <a:r>
              <a:rPr lang="sr-Latn-CS" sz="2000" dirty="0">
                <a:latin typeface="Tahoma" pitchFamily="34" charset="0"/>
                <a:cs typeface="+mn-cs"/>
              </a:rPr>
              <a:t> </a:t>
            </a:r>
            <a:r>
              <a:rPr lang="en-US" sz="2000" dirty="0" err="1">
                <a:latin typeface="Tahoma" pitchFamily="34" charset="0"/>
                <a:cs typeface="+mn-cs"/>
              </a:rPr>
              <a:t>несавршености</a:t>
            </a:r>
            <a:r>
              <a:rPr lang="sr-Latn-CS" sz="2000" dirty="0">
                <a:latin typeface="Tahoma" pitchFamily="34" charset="0"/>
                <a:cs typeface="+mn-cs"/>
              </a:rPr>
              <a:t> </a:t>
            </a:r>
            <a:r>
              <a:rPr lang="en-US" sz="2000" dirty="0">
                <a:latin typeface="Tahoma" pitchFamily="34" charset="0"/>
                <a:cs typeface="+mn-cs"/>
              </a:rPr>
              <a:t>у</a:t>
            </a:r>
            <a:r>
              <a:rPr lang="sr-Latn-CS" sz="2000" dirty="0">
                <a:latin typeface="Tahoma" pitchFamily="34" charset="0"/>
                <a:cs typeface="+mn-cs"/>
              </a:rPr>
              <a:t> </a:t>
            </a:r>
            <a:r>
              <a:rPr lang="en-US" sz="2000" dirty="0" err="1">
                <a:latin typeface="Tahoma" pitchFamily="34" charset="0"/>
                <a:cs typeface="+mn-cs"/>
              </a:rPr>
              <a:t>кристалној</a:t>
            </a:r>
            <a:r>
              <a:rPr lang="sr-Latn-CS" sz="2000" dirty="0">
                <a:latin typeface="Tahoma" pitchFamily="34" charset="0"/>
                <a:cs typeface="+mn-cs"/>
              </a:rPr>
              <a:t> </a:t>
            </a:r>
            <a:r>
              <a:rPr lang="en-US" sz="2000" dirty="0" err="1">
                <a:latin typeface="Tahoma" pitchFamily="34" charset="0"/>
                <a:cs typeface="+mn-cs"/>
              </a:rPr>
              <a:t>решетки</a:t>
            </a:r>
            <a:endParaRPr lang="sr-Latn-CS" sz="2000" dirty="0">
              <a:latin typeface="Tahoma" pitchFamily="34" charset="0"/>
              <a:cs typeface="+mn-cs"/>
            </a:endParaRPr>
          </a:p>
          <a:p>
            <a:pPr>
              <a:defRPr/>
            </a:pPr>
            <a:r>
              <a:rPr lang="en-US" sz="2000" b="1" dirty="0">
                <a:latin typeface="Tahoma" pitchFamily="34" charset="0"/>
                <a:cs typeface="+mn-cs"/>
              </a:rPr>
              <a:t>		</a:t>
            </a:r>
            <a:r>
              <a:rPr lang="en-US" sz="2000" b="1" dirty="0" err="1">
                <a:latin typeface="Tahoma" pitchFamily="34" charset="0"/>
                <a:cs typeface="+mn-cs"/>
              </a:rPr>
              <a:t>Дијамант</a:t>
            </a:r>
            <a:endParaRPr lang="en-US" sz="2000" b="1" dirty="0">
              <a:latin typeface="Tahoma" pitchFamily="34" charset="0"/>
              <a:cs typeface="+mn-cs"/>
            </a:endParaRPr>
          </a:p>
        </p:txBody>
      </p:sp>
      <p:sp>
        <p:nvSpPr>
          <p:cNvPr id="20483" name="Text Box 115"/>
          <p:cNvSpPr txBox="1">
            <a:spLocks noChangeArrowheads="1"/>
          </p:cNvSpPr>
          <p:nvPr/>
        </p:nvSpPr>
        <p:spPr bwMode="auto">
          <a:xfrm>
            <a:off x="1984375" y="319088"/>
            <a:ext cx="8351838"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defRPr>
                <a:solidFill>
                  <a:schemeClr val="tx1"/>
                </a:solidFill>
                <a:latin typeface="Arial" panose="020B0604020202020204" pitchFamily="34" charset="0"/>
                <a:cs typeface="Arial" panose="020B0604020202020204" pitchFamily="34" charset="0"/>
              </a:defRPr>
            </a:lvl1pPr>
            <a:lvl2pPr marL="742950" indent="-285750" defTabSz="912813">
              <a:defRPr>
                <a:solidFill>
                  <a:schemeClr val="tx1"/>
                </a:solidFill>
                <a:latin typeface="Arial" panose="020B0604020202020204" pitchFamily="34" charset="0"/>
                <a:cs typeface="Arial" panose="020B0604020202020204" pitchFamily="34" charset="0"/>
              </a:defRPr>
            </a:lvl2pPr>
            <a:lvl3pPr marL="1143000" indent="-228600" defTabSz="912813">
              <a:defRPr>
                <a:solidFill>
                  <a:schemeClr val="tx1"/>
                </a:solidFill>
                <a:latin typeface="Arial" panose="020B0604020202020204" pitchFamily="34" charset="0"/>
                <a:cs typeface="Arial" panose="020B0604020202020204" pitchFamily="34" charset="0"/>
              </a:defRPr>
            </a:lvl3pPr>
            <a:lvl4pPr marL="1600200" indent="-228600" defTabSz="912813">
              <a:defRPr>
                <a:solidFill>
                  <a:schemeClr val="tx1"/>
                </a:solidFill>
                <a:latin typeface="Arial" panose="020B0604020202020204" pitchFamily="34" charset="0"/>
                <a:cs typeface="Arial" panose="020B0604020202020204" pitchFamily="34" charset="0"/>
              </a:defRPr>
            </a:lvl4pPr>
            <a:lvl5pPr marL="2057400" indent="-228600" defTabSz="912813">
              <a:defRPr>
                <a:solidFill>
                  <a:schemeClr val="tx1"/>
                </a:solidFill>
                <a:latin typeface="Arial" panose="020B060402020202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US" altLang="en-US" sz="3600" b="1">
                <a:latin typeface="Tahoma" panose="020B0604030504040204" pitchFamily="34" charset="0"/>
              </a:rPr>
              <a:t>сцинтилатори</a:t>
            </a:r>
          </a:p>
        </p:txBody>
      </p:sp>
      <p:pic>
        <p:nvPicPr>
          <p:cNvPr id="20484" name="Picture 12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3239" y="4770438"/>
            <a:ext cx="2446337" cy="1941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Picture 130" descr="http://www.asdlib.org/onlineArticles/ecourseware/Bullen_XRD/XRDModule_Theory_Instrument%20Design_4_files/detector.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59439" y="4751389"/>
            <a:ext cx="2147887" cy="195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27975" y="4718051"/>
            <a:ext cx="2293938" cy="195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6"/>
          <p:cNvSpPr/>
          <p:nvPr/>
        </p:nvSpPr>
        <p:spPr>
          <a:xfrm>
            <a:off x="2289970" y="1399381"/>
            <a:ext cx="1506538" cy="52228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800" b="1" dirty="0" err="1">
                <a:latin typeface="Tahoma" pitchFamily="34" charset="0"/>
              </a:rPr>
              <a:t>NaI</a:t>
            </a:r>
            <a:r>
              <a:rPr lang="en-US" sz="2800" b="1" dirty="0">
                <a:latin typeface="Tahoma" pitchFamily="34" charset="0"/>
              </a:rPr>
              <a:t>(</a:t>
            </a:r>
            <a:r>
              <a:rPr lang="en-US" sz="2800" b="1" dirty="0" err="1">
                <a:latin typeface="Tahoma" pitchFamily="34" charset="0"/>
              </a:rPr>
              <a:t>Tl</a:t>
            </a:r>
            <a:r>
              <a:rPr lang="en-US" sz="2800" b="1" dirty="0">
                <a:latin typeface="Tahoma" pitchFamily="34" charset="0"/>
              </a:rPr>
              <a:t>)</a:t>
            </a:r>
            <a:endParaRPr lang="en-US" sz="2800" dirty="0"/>
          </a:p>
        </p:txBody>
      </p:sp>
    </p:spTree>
    <p:extLst>
      <p:ext uri="{BB962C8B-B14F-4D97-AF65-F5344CB8AC3E}">
        <p14:creationId xmlns:p14="http://schemas.microsoft.com/office/powerpoint/2010/main" xmlns="" val="24967565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1.9|11.5"/>
</p:tagLst>
</file>

<file path=ppt/tags/tag2.xml><?xml version="1.0" encoding="utf-8"?>
<p:tagLst xmlns:a="http://schemas.openxmlformats.org/drawingml/2006/main" xmlns:r="http://schemas.openxmlformats.org/officeDocument/2006/relationships" xmlns:p="http://schemas.openxmlformats.org/presentationml/2006/main">
  <p:tag name="TIMING" val="|11.9|4.4"/>
</p:tagLst>
</file>

<file path=ppt/tags/tag3.xml><?xml version="1.0" encoding="utf-8"?>
<p:tagLst xmlns:a="http://schemas.openxmlformats.org/drawingml/2006/main" xmlns:r="http://schemas.openxmlformats.org/officeDocument/2006/relationships" xmlns:p="http://schemas.openxmlformats.org/presentationml/2006/main">
  <p:tag name="PK_SLIDEID" val="72"/>
  <p:tag name="CURRENTVERSION" val="17"/>
  <p:tag name="SLIDEINDEX" val="6"/>
  <p:tag name="TIMING" val="|26.7"/>
</p:tagLst>
</file>

<file path=ppt/tags/tag4.xml><?xml version="1.0" encoding="utf-8"?>
<p:tagLst xmlns:a="http://schemas.openxmlformats.org/drawingml/2006/main" xmlns:r="http://schemas.openxmlformats.org/officeDocument/2006/relationships" xmlns:p="http://schemas.openxmlformats.org/presentationml/2006/main">
  <p:tag name="PK_SLIDEID" val="72"/>
  <p:tag name="CURRENTVERSION" val="17"/>
  <p:tag name="SLIDEINDEX" val="5"/>
  <p:tag name="TIMING" val="|2.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9483B13-9807-47BC-9B08-6952A28DDD4C}">
  <we:reference id="wa104379177" version="1.0.0.1" store="en-00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Origin</Template>
  <TotalTime>5705</TotalTime>
  <Words>879</Words>
  <Application>Microsoft Office PowerPoint</Application>
  <PresentationFormat>Custom</PresentationFormat>
  <Paragraphs>222</Paragraphs>
  <Slides>39</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Origin</vt:lpstr>
      <vt:lpstr>PhotoHouse</vt:lpstr>
      <vt:lpstr>Доц. др Владимир Вукомановић</vt:lpstr>
      <vt:lpstr>Slide 2</vt:lpstr>
      <vt:lpstr>Подела детектора (бројача)</vt:lpstr>
      <vt:lpstr>Slide 4</vt:lpstr>
      <vt:lpstr>Гасни детектори</vt:lpstr>
      <vt:lpstr>Slide 6</vt:lpstr>
      <vt:lpstr>Slide 7</vt:lpstr>
      <vt:lpstr>Slide 8</vt:lpstr>
      <vt:lpstr>Slide 9</vt:lpstr>
      <vt:lpstr>Slide 10</vt:lpstr>
      <vt:lpstr>Slide 11</vt:lpstr>
      <vt:lpstr>Slide 12</vt:lpstr>
      <vt:lpstr>Компјутеризована томографја- CТ</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Hybrid imaging</vt:lpstr>
      <vt:lpstr>Slide 30</vt:lpstr>
      <vt:lpstr>Slide 31</vt:lpstr>
      <vt:lpstr>Slide 32</vt:lpstr>
      <vt:lpstr>Slide 33</vt:lpstr>
      <vt:lpstr>Slide 34</vt:lpstr>
      <vt:lpstr>Slide 35</vt:lpstr>
      <vt:lpstr>Slide 36</vt:lpstr>
      <vt:lpstr>Slide 37</vt:lpstr>
      <vt:lpstr>Slide 38</vt:lpstr>
      <vt:lpstr>Slide 39</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Milovan D. Matovic</dc:creator>
  <cp:lastModifiedBy>Vladimir Vukomanovic</cp:lastModifiedBy>
  <cp:revision>342</cp:revision>
  <dcterms:created xsi:type="dcterms:W3CDTF">2007-06-04T17:04:49Z</dcterms:created>
  <dcterms:modified xsi:type="dcterms:W3CDTF">2022-09-28T13:59:13Z</dcterms:modified>
</cp:coreProperties>
</file>